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2" r:id="rId16"/>
    <p:sldId id="273" r:id="rId17"/>
    <p:sldId id="270" r:id="rId18"/>
    <p:sldId id="271"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50" autoAdjust="0"/>
    <p:restoredTop sz="94737" autoAdjust="0"/>
  </p:normalViewPr>
  <p:slideViewPr>
    <p:cSldViewPr snapToObjects="1">
      <p:cViewPr varScale="1">
        <p:scale>
          <a:sx n="97" d="100"/>
          <a:sy n="97" d="100"/>
        </p:scale>
        <p:origin x="-96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6253DBA9-F30B-E74C-839A-68B069130528}" type="datetimeFigureOut">
              <a:rPr lang="en-US" smtClean="0"/>
              <a:pPr/>
              <a:t>11/13/18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253DBA9-F30B-E74C-839A-68B069130528}" type="datetimeFigureOut">
              <a:rPr lang="en-US" smtClean="0"/>
              <a:pPr/>
              <a:t>11/13/18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253DBA9-F30B-E74C-839A-68B069130528}" type="datetimeFigureOut">
              <a:rPr lang="en-US" smtClean="0"/>
              <a:pPr/>
              <a:t>11/13/18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253DBA9-F30B-E74C-839A-68B069130528}" type="datetimeFigureOut">
              <a:rPr lang="en-US" smtClean="0"/>
              <a:pPr/>
              <a:t>11/13/18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6253DBA9-F30B-E74C-839A-68B069130528}" type="datetimeFigureOut">
              <a:rPr lang="en-US" smtClean="0"/>
              <a:pPr/>
              <a:t>11/13/18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6253DBA9-F30B-E74C-839A-68B069130528}" type="datetimeFigureOut">
              <a:rPr lang="en-US" smtClean="0"/>
              <a:pPr/>
              <a:t>11/13/18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6253DBA9-F30B-E74C-839A-68B069130528}" type="datetimeFigureOut">
              <a:rPr lang="en-US" smtClean="0"/>
              <a:pPr/>
              <a:t>11/13/18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6253DBA9-F30B-E74C-839A-68B069130528}" type="datetimeFigureOut">
              <a:rPr lang="en-US" smtClean="0"/>
              <a:pPr/>
              <a:t>11/13/18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3DBA9-F30B-E74C-839A-68B069130528}" type="datetimeFigureOut">
              <a:rPr lang="en-US" smtClean="0"/>
              <a:pPr/>
              <a:t>11/13/18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253DBA9-F30B-E74C-839A-68B069130528}" type="datetimeFigureOut">
              <a:rPr lang="en-US" smtClean="0"/>
              <a:pPr/>
              <a:t>11/13/18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253DBA9-F30B-E74C-839A-68B069130528}" type="datetimeFigureOut">
              <a:rPr lang="en-US" smtClean="0"/>
              <a:pPr/>
              <a:t>11/13/18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F3CC83-99E9-C642-A11C-F139731104F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53DBA9-F30B-E74C-839A-68B069130528}" type="datetimeFigureOut">
              <a:rPr lang="en-US" smtClean="0"/>
              <a:pPr/>
              <a:t>11/13/18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3CC83-99E9-C642-A11C-F139731104F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b="1" dirty="0">
                <a:latin typeface="Arial Narrow"/>
                <a:cs typeface="Arial Narrow"/>
              </a:rPr>
              <a:t>Scientific Writing and Presenting</a:t>
            </a:r>
            <a:r>
              <a:rPr lang="en-US" dirty="0" smtClean="0">
                <a:latin typeface="Arial Narrow"/>
                <a:cs typeface="Arial Narrow"/>
              </a:rPr>
              <a:t> </a:t>
            </a:r>
            <a:endParaRPr lang="en-US" dirty="0">
              <a:latin typeface="Arial Narrow"/>
              <a:cs typeface="Arial Narrow"/>
            </a:endParaRPr>
          </a:p>
        </p:txBody>
      </p:sp>
      <p:sp>
        <p:nvSpPr>
          <p:cNvPr id="6" name="Rectangle 5"/>
          <p:cNvSpPr/>
          <p:nvPr/>
        </p:nvSpPr>
        <p:spPr>
          <a:xfrm>
            <a:off x="457200" y="3310445"/>
            <a:ext cx="8229600" cy="2147511"/>
          </a:xfrm>
          <a:prstGeom prst="rect">
            <a:avLst/>
          </a:prstGeom>
        </p:spPr>
        <p:txBody>
          <a:bodyPr wrap="square">
            <a:spAutoFit/>
          </a:bodyPr>
          <a:lstStyle/>
          <a:p>
            <a:pPr>
              <a:lnSpc>
                <a:spcPct val="170000"/>
              </a:lnSpc>
            </a:pPr>
            <a:r>
              <a:rPr lang="en-US" sz="2100" dirty="0" smtClean="0">
                <a:latin typeface="Arial Narrow"/>
                <a:cs typeface="Arial Narrow"/>
              </a:rPr>
              <a:t>The writing of an accurate, understandable paper is just as important as the research itself.</a:t>
            </a:r>
          </a:p>
          <a:p>
            <a:pPr>
              <a:lnSpc>
                <a:spcPct val="170000"/>
              </a:lnSpc>
            </a:pPr>
            <a:r>
              <a:rPr lang="en-US" sz="1700" dirty="0" smtClean="0">
                <a:latin typeface="Arial Narrow"/>
                <a:cs typeface="Arial Narrow"/>
              </a:rPr>
              <a:t>[Robert A. Day, </a:t>
            </a:r>
            <a:r>
              <a:rPr lang="en-US" sz="1700" i="1" dirty="0" smtClean="0">
                <a:latin typeface="Arial Narrow"/>
                <a:cs typeface="Arial Narrow"/>
              </a:rPr>
              <a:t>How to write and Publish a Scientific Paper</a:t>
            </a:r>
            <a:r>
              <a:rPr lang="en-US" sz="1700" dirty="0" smtClean="0">
                <a:latin typeface="Arial Narrow"/>
                <a:cs typeface="Arial Narrow"/>
              </a:rPr>
              <a:t>]</a:t>
            </a:r>
          </a:p>
          <a:p>
            <a:pPr>
              <a:lnSpc>
                <a:spcPct val="170000"/>
              </a:lnSpc>
            </a:pPr>
            <a:r>
              <a:rPr lang="en-US" sz="2100" dirty="0" smtClean="0">
                <a:latin typeface="Arial Narrow"/>
                <a:cs typeface="Arial Narrow"/>
              </a:rPr>
              <a:t> </a:t>
            </a:r>
          </a:p>
        </p:txBody>
      </p:sp>
      <p:sp>
        <p:nvSpPr>
          <p:cNvPr id="7" name="Rectangle 6"/>
          <p:cNvSpPr/>
          <p:nvPr/>
        </p:nvSpPr>
        <p:spPr>
          <a:xfrm>
            <a:off x="457200" y="5079026"/>
            <a:ext cx="8229600" cy="1605311"/>
          </a:xfrm>
          <a:prstGeom prst="rect">
            <a:avLst/>
          </a:prstGeom>
        </p:spPr>
        <p:txBody>
          <a:bodyPr wrap="square">
            <a:spAutoFit/>
          </a:bodyPr>
          <a:lstStyle/>
          <a:p>
            <a:pPr>
              <a:lnSpc>
                <a:spcPct val="170000"/>
              </a:lnSpc>
            </a:pPr>
            <a:r>
              <a:rPr lang="en-US" sz="2100" dirty="0" smtClean="0">
                <a:latin typeface="Arial Narrow"/>
                <a:cs typeface="Arial Narrow"/>
              </a:rPr>
              <a:t>Writing helps you to learn. Writing is not simply a task to be done once research or other preparation is completed – it can be an integral part of the work progress.</a:t>
            </a:r>
          </a:p>
          <a:p>
            <a:pPr>
              <a:lnSpc>
                <a:spcPct val="170000"/>
              </a:lnSpc>
            </a:pPr>
            <a:r>
              <a:rPr lang="en-US" sz="1700" dirty="0" smtClean="0">
                <a:latin typeface="Arial Narrow"/>
                <a:cs typeface="Arial Narrow"/>
              </a:rPr>
              <a:t>[Nicholas </a:t>
            </a:r>
            <a:r>
              <a:rPr lang="en-US" sz="1700" dirty="0" err="1" smtClean="0">
                <a:latin typeface="Arial Narrow"/>
                <a:cs typeface="Arial Narrow"/>
              </a:rPr>
              <a:t>Higham</a:t>
            </a:r>
            <a:r>
              <a:rPr lang="en-US" sz="1700" dirty="0" smtClean="0">
                <a:latin typeface="Arial Narrow"/>
                <a:cs typeface="Arial Narrow"/>
              </a:rPr>
              <a:t>, </a:t>
            </a:r>
            <a:r>
              <a:rPr lang="en-US" sz="1700" i="1" dirty="0" smtClean="0">
                <a:latin typeface="Arial Narrow"/>
                <a:cs typeface="Arial Narrow"/>
              </a:rPr>
              <a:t>Handbook of writing for the Mathematical Sciences</a:t>
            </a:r>
            <a:r>
              <a:rPr lang="en-US" sz="1700" dirty="0" smtClean="0">
                <a:latin typeface="Arial Narrow"/>
                <a:cs typeface="Arial Narrow"/>
              </a:rPr>
              <a:t>] </a:t>
            </a:r>
            <a:endParaRPr lang="en-US" sz="1700" dirty="0">
              <a:latin typeface="Arial Narrow"/>
              <a:cs typeface="Arial Narrow"/>
            </a:endParaRPr>
          </a:p>
        </p:txBody>
      </p:sp>
      <p:sp>
        <p:nvSpPr>
          <p:cNvPr id="9" name="Rectangle 8"/>
          <p:cNvSpPr/>
          <p:nvPr/>
        </p:nvSpPr>
        <p:spPr>
          <a:xfrm>
            <a:off x="457200" y="1066800"/>
            <a:ext cx="8229600" cy="2154692"/>
          </a:xfrm>
          <a:prstGeom prst="rect">
            <a:avLst/>
          </a:prstGeom>
        </p:spPr>
        <p:txBody>
          <a:bodyPr wrap="square">
            <a:spAutoFit/>
          </a:bodyPr>
          <a:lstStyle/>
          <a:p>
            <a:pPr>
              <a:lnSpc>
                <a:spcPct val="170000"/>
              </a:lnSpc>
            </a:pPr>
            <a:r>
              <a:rPr lang="en-US" sz="2100" dirty="0" smtClean="0">
                <a:latin typeface="Arial Narrow"/>
                <a:cs typeface="Arial Narrow"/>
              </a:rPr>
              <a:t>From note taking to publishing to teaching, language is the tool that gives sense to scientific activity. Whatever scientists do or observe, everything they come to know or to hypothesize, is mediated through language.</a:t>
            </a:r>
          </a:p>
          <a:p>
            <a:pPr>
              <a:lnSpc>
                <a:spcPct val="170000"/>
              </a:lnSpc>
            </a:pPr>
            <a:r>
              <a:rPr lang="en-US" sz="1700" dirty="0" smtClean="0">
                <a:latin typeface="Arial Narrow"/>
                <a:cs typeface="Arial Narrow"/>
              </a:rPr>
              <a:t>[Robert </a:t>
            </a:r>
            <a:r>
              <a:rPr lang="en-US" sz="1700" dirty="0" err="1" smtClean="0">
                <a:latin typeface="Arial Narrow"/>
                <a:cs typeface="Arial Narrow"/>
              </a:rPr>
              <a:t>Goldbort</a:t>
            </a:r>
            <a:r>
              <a:rPr lang="en-US" sz="1700" dirty="0" smtClean="0">
                <a:latin typeface="Arial Narrow"/>
                <a:cs typeface="Arial Narrow"/>
              </a:rPr>
              <a:t>, </a:t>
            </a:r>
            <a:r>
              <a:rPr lang="en-US" sz="1700" i="1" dirty="0" smtClean="0">
                <a:latin typeface="Arial Narrow"/>
                <a:cs typeface="Arial Narrow"/>
              </a:rPr>
              <a:t>Writing for Science</a:t>
            </a:r>
            <a:r>
              <a:rPr lang="en-US" sz="1700" dirty="0" smtClean="0">
                <a:latin typeface="Arial Narrow"/>
                <a:cs typeface="Arial Narrow"/>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000" fill="hold"/>
                                        <p:tgtEl>
                                          <p:spTgt spid="9"/>
                                        </p:tgtEl>
                                        <p:attrNameLst>
                                          <p:attrName>ppt_x</p:attrName>
                                        </p:attrNameLst>
                                      </p:cBhvr>
                                      <p:tavLst>
                                        <p:tav tm="0">
                                          <p:val>
                                            <p:strVal val="#ppt_x"/>
                                          </p:val>
                                        </p:tav>
                                        <p:tav tm="100000">
                                          <p:val>
                                            <p:strVal val="#ppt_x"/>
                                          </p:val>
                                        </p:tav>
                                      </p:tavLst>
                                    </p:anim>
                                    <p:anim calcmode="lin" valueType="num">
                                      <p:cBhvr additive="base">
                                        <p:cTn id="13"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000" fill="hold"/>
                                        <p:tgtEl>
                                          <p:spTgt spid="6"/>
                                        </p:tgtEl>
                                        <p:attrNameLst>
                                          <p:attrName>ppt_x</p:attrName>
                                        </p:attrNameLst>
                                      </p:cBhvr>
                                      <p:tavLst>
                                        <p:tav tm="0">
                                          <p:val>
                                            <p:strVal val="#ppt_x"/>
                                          </p:val>
                                        </p:tav>
                                        <p:tav tm="100000">
                                          <p:val>
                                            <p:strVal val="#ppt_x"/>
                                          </p:val>
                                        </p:tav>
                                      </p:tavLst>
                                    </p:anim>
                                    <p:anim calcmode="lin" valueType="num">
                                      <p:cBhvr additive="base">
                                        <p:cTn id="19"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50000" decel="5000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2000" fill="hold"/>
                                        <p:tgtEl>
                                          <p:spTgt spid="7"/>
                                        </p:tgtEl>
                                        <p:attrNameLst>
                                          <p:attrName>ppt_x</p:attrName>
                                        </p:attrNameLst>
                                      </p:cBhvr>
                                      <p:tavLst>
                                        <p:tav tm="0">
                                          <p:val>
                                            <p:strVal val="#ppt_x"/>
                                          </p:val>
                                        </p:tav>
                                        <p:tav tm="100000">
                                          <p:val>
                                            <p:strVal val="#ppt_x"/>
                                          </p:val>
                                        </p:tav>
                                      </p:tavLst>
                                    </p:anim>
                                    <p:anim calcmode="lin" valueType="num">
                                      <p:cBhvr additive="base">
                                        <p:cTn id="25"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752600"/>
          </a:xfrm>
        </p:spPr>
        <p:txBody>
          <a:bodyPr>
            <a:noAutofit/>
          </a:bodyPr>
          <a:lstStyle/>
          <a:p>
            <a:pPr algn="l"/>
            <a:r>
              <a:rPr lang="en-US" sz="3400" dirty="0" smtClean="0">
                <a:latin typeface="Arial Narrow"/>
                <a:cs typeface="Arial Narrow"/>
              </a:rPr>
              <a:t>What referees find the most serious and common mistakes are those “</a:t>
            </a:r>
            <a:r>
              <a:rPr lang="en-US" sz="3400" dirty="0" err="1" smtClean="0">
                <a:latin typeface="Arial Narrow"/>
                <a:cs typeface="Arial Narrow"/>
              </a:rPr>
              <a:t>interrupt[ing</a:t>
            </a:r>
            <a:r>
              <a:rPr lang="en-US" sz="3400" dirty="0" smtClean="0">
                <a:latin typeface="Arial Narrow"/>
                <a:cs typeface="Arial Narrow"/>
              </a:rPr>
              <a:t>] the flow of the paper making it difficult to understand”.</a:t>
            </a:r>
            <a:br>
              <a:rPr lang="en-US" sz="3400" dirty="0" smtClean="0">
                <a:latin typeface="Arial Narrow"/>
                <a:cs typeface="Arial Narrow"/>
              </a:rPr>
            </a:br>
            <a:endParaRPr lang="en-US" sz="3400" dirty="0">
              <a:latin typeface="Arial Narrow"/>
              <a:cs typeface="Arial Narrow"/>
            </a:endParaRPr>
          </a:p>
        </p:txBody>
      </p:sp>
      <p:sp>
        <p:nvSpPr>
          <p:cNvPr id="3" name="Content Placeholder 2"/>
          <p:cNvSpPr>
            <a:spLocks noGrp="1"/>
          </p:cNvSpPr>
          <p:nvPr>
            <p:ph idx="1"/>
          </p:nvPr>
        </p:nvSpPr>
        <p:spPr>
          <a:xfrm>
            <a:off x="457200" y="2209800"/>
            <a:ext cx="8229600" cy="3962400"/>
          </a:xfrm>
        </p:spPr>
        <p:txBody>
          <a:bodyPr>
            <a:noAutofit/>
          </a:bodyPr>
          <a:lstStyle/>
          <a:p>
            <a:pPr lvl="0"/>
            <a:r>
              <a:rPr lang="en-US" sz="2200" dirty="0" smtClean="0">
                <a:latin typeface="Arial Narrow"/>
                <a:cs typeface="Arial Narrow"/>
              </a:rPr>
              <a:t>very long sentences</a:t>
            </a:r>
          </a:p>
          <a:p>
            <a:pPr lvl="0"/>
            <a:r>
              <a:rPr lang="en-US" sz="2200" dirty="0" smtClean="0">
                <a:latin typeface="Arial Narrow"/>
                <a:cs typeface="Arial Narrow"/>
              </a:rPr>
              <a:t>prefacing the main idea of a sentence by stating the purpose, location or reason first</a:t>
            </a:r>
          </a:p>
          <a:p>
            <a:pPr lvl="0"/>
            <a:r>
              <a:rPr lang="en-US" sz="2200" dirty="0" smtClean="0">
                <a:latin typeface="Arial Narrow"/>
                <a:cs typeface="Arial Narrow"/>
              </a:rPr>
              <a:t>placing phrases which indicate time at the beginning of the sentence</a:t>
            </a:r>
          </a:p>
          <a:p>
            <a:pPr lvl="0"/>
            <a:r>
              <a:rPr lang="en-US" sz="2200" dirty="0" smtClean="0">
                <a:latin typeface="Arial Narrow"/>
                <a:cs typeface="Arial Narrow"/>
              </a:rPr>
              <a:t>failing to place the subject at the beginning</a:t>
            </a:r>
          </a:p>
          <a:p>
            <a:pPr lvl="0"/>
            <a:r>
              <a:rPr lang="en-US" sz="2200" dirty="0" smtClean="0">
                <a:latin typeface="Arial Narrow"/>
                <a:cs typeface="Arial Narrow"/>
              </a:rPr>
              <a:t>confusion between tenses</a:t>
            </a:r>
          </a:p>
          <a:p>
            <a:pPr lvl="0"/>
            <a:r>
              <a:rPr lang="en-US" sz="2200" dirty="0" smtClean="0">
                <a:latin typeface="Arial Narrow"/>
                <a:cs typeface="Arial Narrow"/>
              </a:rPr>
              <a:t>misuse of </a:t>
            </a:r>
          </a:p>
          <a:p>
            <a:pPr lvl="1"/>
            <a:r>
              <a:rPr lang="en-US" sz="2200" dirty="0" smtClean="0">
                <a:latin typeface="Arial Narrow"/>
                <a:cs typeface="Arial Narrow"/>
              </a:rPr>
              <a:t>articles a / an / the</a:t>
            </a:r>
          </a:p>
          <a:p>
            <a:pPr lvl="1"/>
            <a:r>
              <a:rPr lang="en-US" sz="2200" dirty="0" smtClean="0">
                <a:latin typeface="Arial Narrow"/>
                <a:cs typeface="Arial Narrow"/>
              </a:rPr>
              <a:t>which / that</a:t>
            </a:r>
          </a:p>
          <a:p>
            <a:pPr lvl="1"/>
            <a:r>
              <a:rPr lang="en-US" sz="2200" dirty="0" smtClean="0">
                <a:latin typeface="Arial Narrow"/>
                <a:cs typeface="Arial Narrow"/>
              </a:rPr>
              <a:t>–</a:t>
            </a:r>
            <a:r>
              <a:rPr lang="en-US" sz="2200" dirty="0" err="1" smtClean="0">
                <a:latin typeface="Arial Narrow"/>
                <a:cs typeface="Arial Narrow"/>
              </a:rPr>
              <a:t>ing</a:t>
            </a:r>
            <a:r>
              <a:rPr lang="en-US" sz="2200" dirty="0" smtClean="0">
                <a:latin typeface="Arial Narrow"/>
                <a:cs typeface="Arial Narrow"/>
              </a:rPr>
              <a:t> form</a:t>
            </a:r>
          </a:p>
          <a:p>
            <a:pPr>
              <a:buNone/>
            </a:pPr>
            <a:endParaRPr lang="en-US" sz="2200" dirty="0" smtClean="0">
              <a:latin typeface="Arial Narrow"/>
              <a:cs typeface="Arial Narrow"/>
            </a:endParaRPr>
          </a:p>
        </p:txBody>
      </p:sp>
      <p:sp>
        <p:nvSpPr>
          <p:cNvPr id="4" name="Rectangle 3"/>
          <p:cNvSpPr/>
          <p:nvPr/>
        </p:nvSpPr>
        <p:spPr>
          <a:xfrm>
            <a:off x="5181600" y="5326559"/>
            <a:ext cx="3581400" cy="769441"/>
          </a:xfrm>
          <a:prstGeom prst="rect">
            <a:avLst/>
          </a:prstGeom>
          <a:ln w="25400">
            <a:solidFill>
              <a:srgbClr val="FF0000"/>
            </a:solidFill>
          </a:ln>
        </p:spPr>
        <p:txBody>
          <a:bodyPr wrap="square">
            <a:spAutoFit/>
          </a:bodyPr>
          <a:lstStyle/>
          <a:p>
            <a:pPr>
              <a:buNone/>
            </a:pPr>
            <a:r>
              <a:rPr lang="en-US" sz="2200" dirty="0" smtClean="0">
                <a:latin typeface="Arial Narrow"/>
                <a:cs typeface="Arial Narrow"/>
              </a:rPr>
              <a:t>Only the last 2 relate to grammar. </a:t>
            </a:r>
          </a:p>
          <a:p>
            <a:pPr>
              <a:buNone/>
            </a:pPr>
            <a:r>
              <a:rPr lang="en-US" sz="2200" dirty="0" smtClean="0">
                <a:latin typeface="Arial Narrow"/>
                <a:cs typeface="Arial Narrow"/>
              </a:rPr>
              <a:t>The rest relate to </a:t>
            </a:r>
            <a:r>
              <a:rPr lang="en-US" sz="2200" b="1" cap="small" dirty="0" smtClean="0">
                <a:latin typeface="Arial Narrow"/>
                <a:cs typeface="Arial Narrow"/>
              </a:rPr>
              <a:t>readability</a:t>
            </a:r>
            <a:r>
              <a:rPr lang="en-US" sz="2200" dirty="0" smtClean="0">
                <a:latin typeface="Arial Narrow"/>
                <a:cs typeface="Arial Narrow"/>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50000" decel="5000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accel="50000" decel="5000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accel="50000" decel="50000"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accel="50000" decel="5000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2000" fill="hold"/>
                                        <p:tgtEl>
                                          <p:spTgt spid="3">
                                            <p:txEl>
                                              <p:pRg st="5" end="5"/>
                                            </p:txEl>
                                          </p:spTgt>
                                        </p:tgtEl>
                                        <p:attrNameLst>
                                          <p:attrName>ppt_y</p:attrName>
                                        </p:attrNameLst>
                                      </p:cBhvr>
                                      <p:tavLst>
                                        <p:tav tm="0">
                                          <p:val>
                                            <p:strVal val="1+#ppt_h/2"/>
                                          </p:val>
                                        </p:tav>
                                        <p:tav tm="100000">
                                          <p:val>
                                            <p:strVal val="#ppt_y"/>
                                          </p:val>
                                        </p:tav>
                                      </p:tavLst>
                                    </p:anim>
                                  </p:childTnLst>
                                </p:cTn>
                              </p:par>
                              <p:par>
                                <p:cTn id="44" presetID="2" presetClass="entr" presetSubtype="4" accel="50000" decel="50000" fill="hold" grpId="0"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7" dur="2000" fill="hold"/>
                                        <p:tgtEl>
                                          <p:spTgt spid="3">
                                            <p:txEl>
                                              <p:pRg st="6" end="6"/>
                                            </p:txEl>
                                          </p:spTgt>
                                        </p:tgtEl>
                                        <p:attrNameLst>
                                          <p:attrName>ppt_y</p:attrName>
                                        </p:attrNameLst>
                                      </p:cBhvr>
                                      <p:tavLst>
                                        <p:tav tm="0">
                                          <p:val>
                                            <p:strVal val="1+#ppt_h/2"/>
                                          </p:val>
                                        </p:tav>
                                        <p:tav tm="100000">
                                          <p:val>
                                            <p:strVal val="#ppt_y"/>
                                          </p:val>
                                        </p:tav>
                                      </p:tavLst>
                                    </p:anim>
                                  </p:childTnLst>
                                </p:cTn>
                              </p:par>
                              <p:par>
                                <p:cTn id="48" presetID="2" presetClass="entr" presetSubtype="4" accel="50000" decel="50000" fill="hold" grpId="0"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2000" fill="hold"/>
                                        <p:tgtEl>
                                          <p:spTgt spid="3">
                                            <p:txEl>
                                              <p:pRg st="7" end="7"/>
                                            </p:txEl>
                                          </p:spTgt>
                                        </p:tgtEl>
                                        <p:attrNameLst>
                                          <p:attrName>ppt_y</p:attrName>
                                        </p:attrNameLst>
                                      </p:cBhvr>
                                      <p:tavLst>
                                        <p:tav tm="0">
                                          <p:val>
                                            <p:strVal val="1+#ppt_h/2"/>
                                          </p:val>
                                        </p:tav>
                                        <p:tav tm="100000">
                                          <p:val>
                                            <p:strVal val="#ppt_y"/>
                                          </p:val>
                                        </p:tav>
                                      </p:tavLst>
                                    </p:anim>
                                  </p:childTnLst>
                                </p:cTn>
                              </p:par>
                              <p:par>
                                <p:cTn id="52" presetID="2" presetClass="entr" presetSubtype="4" accel="50000" decel="50000" fill="hold" grpId="0" nodeType="with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 calcmode="lin" valueType="num">
                                      <p:cBhvr additive="base">
                                        <p:cTn id="54"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5"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1" presetClass="entr" presetSubtype="4" fill="hold" grpId="0" nodeType="click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heel(4)">
                                      <p:cBhvr>
                                        <p:cTn id="6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b="1" dirty="0" smtClean="0">
                <a:latin typeface="Arial Narrow"/>
                <a:cs typeface="Arial Narrow"/>
              </a:rPr>
              <a:t>Breaking up long sentences</a:t>
            </a:r>
            <a:endParaRPr lang="en-US" dirty="0">
              <a:latin typeface="Arial Narrow"/>
              <a:cs typeface="Arial Narrow"/>
            </a:endParaRPr>
          </a:p>
        </p:txBody>
      </p:sp>
      <p:sp>
        <p:nvSpPr>
          <p:cNvPr id="9" name="Rectangle 8"/>
          <p:cNvSpPr/>
          <p:nvPr/>
        </p:nvSpPr>
        <p:spPr>
          <a:xfrm>
            <a:off x="457200" y="1066800"/>
            <a:ext cx="8229600" cy="5170645"/>
          </a:xfrm>
          <a:prstGeom prst="rect">
            <a:avLst/>
          </a:prstGeom>
        </p:spPr>
        <p:txBody>
          <a:bodyPr wrap="square">
            <a:spAutoFit/>
          </a:bodyPr>
          <a:lstStyle/>
          <a:p>
            <a:r>
              <a:rPr lang="en-US" sz="2200" b="1" dirty="0" smtClean="0">
                <a:latin typeface="Arial Narrow"/>
                <a:cs typeface="Arial Narrow"/>
              </a:rPr>
              <a:t>Factoids</a:t>
            </a:r>
            <a:endParaRPr lang="en-US" sz="2200" dirty="0" smtClean="0">
              <a:latin typeface="Arial Narrow"/>
              <a:cs typeface="Arial Narrow"/>
            </a:endParaRPr>
          </a:p>
          <a:p>
            <a:r>
              <a:rPr lang="en-US" sz="2200" dirty="0" smtClean="0">
                <a:latin typeface="Arial Narrow"/>
                <a:cs typeface="Arial Narrow"/>
              </a:rPr>
              <a:t> </a:t>
            </a:r>
          </a:p>
          <a:p>
            <a:r>
              <a:rPr lang="en-US" sz="2200" dirty="0" smtClean="0">
                <a:latin typeface="Arial Narrow"/>
                <a:cs typeface="Arial Narrow"/>
              </a:rPr>
              <a:t>A survey carried out at Stanford University revealed that 86.4% of students admitted that in order to appear more intelligent they used complex language in their essays, theses, and dissertations.</a:t>
            </a:r>
          </a:p>
          <a:p>
            <a:pPr algn="ctr"/>
            <a:r>
              <a:rPr lang="en-US" sz="2200" dirty="0" smtClean="0">
                <a:latin typeface="Arial Narrow"/>
                <a:cs typeface="Arial Narrow"/>
              </a:rPr>
              <a:t>*****</a:t>
            </a:r>
          </a:p>
          <a:p>
            <a:r>
              <a:rPr lang="en-US" sz="2200" dirty="0" smtClean="0">
                <a:latin typeface="Arial Narrow"/>
                <a:cs typeface="Arial Narrow"/>
              </a:rPr>
              <a:t>The average length of a sentence in English has become shorter and shorter over the centuries. In Shakespeare’s time it was about 45 words, 150 years ago it was about 29 words, and today’s experts recommend between 15 and 18 words.</a:t>
            </a:r>
          </a:p>
          <a:p>
            <a:pPr algn="ctr"/>
            <a:r>
              <a:rPr lang="en-US" sz="2200" dirty="0" smtClean="0">
                <a:latin typeface="Arial Narrow"/>
                <a:cs typeface="Arial Narrow"/>
              </a:rPr>
              <a:t>*****</a:t>
            </a:r>
          </a:p>
          <a:p>
            <a:r>
              <a:rPr lang="en-US" sz="2200" dirty="0" smtClean="0">
                <a:latin typeface="Arial Narrow"/>
                <a:cs typeface="Arial Narrow"/>
              </a:rPr>
              <a:t>in the </a:t>
            </a:r>
            <a:r>
              <a:rPr lang="en-US" sz="2200" i="1" dirty="0" smtClean="0">
                <a:latin typeface="Arial Narrow"/>
                <a:cs typeface="Arial Narrow"/>
              </a:rPr>
              <a:t>Effective Communicator</a:t>
            </a:r>
            <a:r>
              <a:rPr lang="en-US" sz="2200" dirty="0" smtClean="0">
                <a:latin typeface="Arial Narrow"/>
                <a:cs typeface="Arial Narrow"/>
              </a:rPr>
              <a:t>, communication expert John Adair reports that approximately 90% of people understand an 8-word sentence on first reading, but only about 4% understand a 27-word sentence first time around, especially if it is poorly punctuated.</a:t>
            </a:r>
            <a:endParaRPr lang="en-US" sz="22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000" fill="hold"/>
                                        <p:tgtEl>
                                          <p:spTgt spid="9"/>
                                        </p:tgtEl>
                                        <p:attrNameLst>
                                          <p:attrName>ppt_x</p:attrName>
                                        </p:attrNameLst>
                                      </p:cBhvr>
                                      <p:tavLst>
                                        <p:tav tm="0">
                                          <p:val>
                                            <p:strVal val="#ppt_x"/>
                                          </p:val>
                                        </p:tav>
                                        <p:tav tm="100000">
                                          <p:val>
                                            <p:strVal val="#ppt_x"/>
                                          </p:val>
                                        </p:tav>
                                      </p:tavLst>
                                    </p:anim>
                                    <p:anim calcmode="lin" valueType="num">
                                      <p:cBhvr additive="base">
                                        <p:cTn id="13"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457200" y="1066800"/>
            <a:ext cx="8229600" cy="4524315"/>
          </a:xfrm>
          <a:prstGeom prst="rect">
            <a:avLst/>
          </a:prstGeom>
        </p:spPr>
        <p:txBody>
          <a:bodyPr wrap="square">
            <a:spAutoFit/>
          </a:bodyPr>
          <a:lstStyle/>
          <a:p>
            <a:r>
              <a:rPr lang="en-US" sz="2400" dirty="0" smtClean="0">
                <a:latin typeface="Arial Narrow"/>
                <a:cs typeface="Arial Narrow"/>
              </a:rPr>
              <a:t>You will lose more readers in the first 50 words than you will in the next 250. </a:t>
            </a:r>
          </a:p>
          <a:p>
            <a:pPr algn="ctr"/>
            <a:r>
              <a:rPr lang="en-US" sz="2400" dirty="0" smtClean="0">
                <a:latin typeface="Arial Narrow"/>
                <a:cs typeface="Arial Narrow"/>
              </a:rPr>
              <a:t>*****</a:t>
            </a:r>
          </a:p>
          <a:p>
            <a:r>
              <a:rPr lang="en-US" sz="2400" dirty="0" smtClean="0">
                <a:latin typeface="Arial Narrow"/>
                <a:cs typeface="Arial Narrow"/>
              </a:rPr>
              <a:t>The Viennese art historian, Ernst </a:t>
            </a:r>
            <a:r>
              <a:rPr lang="en-US" sz="2400" dirty="0" err="1" smtClean="0">
                <a:latin typeface="Arial Narrow"/>
                <a:cs typeface="Arial Narrow"/>
              </a:rPr>
              <a:t>Gombrich</a:t>
            </a:r>
            <a:r>
              <a:rPr lang="en-US" sz="2400" dirty="0" smtClean="0">
                <a:latin typeface="Arial Narrow"/>
                <a:cs typeface="Arial Narrow"/>
              </a:rPr>
              <a:t> wrote many of his books in English rather than in his native German. His </a:t>
            </a:r>
            <a:r>
              <a:rPr lang="en-US" sz="2400" i="1" dirty="0" smtClean="0">
                <a:latin typeface="Arial Narrow"/>
                <a:cs typeface="Arial Narrow"/>
              </a:rPr>
              <a:t>Story of Art</a:t>
            </a:r>
            <a:r>
              <a:rPr lang="en-US" sz="2400" dirty="0" smtClean="0">
                <a:latin typeface="Arial Narrow"/>
                <a:cs typeface="Arial Narrow"/>
              </a:rPr>
              <a:t>, first published in 1950, is one of the most widely accessible art history books ever published, precisely because it is written in a clear, simple, unpretentious style.</a:t>
            </a:r>
          </a:p>
          <a:p>
            <a:pPr algn="ctr"/>
            <a:r>
              <a:rPr lang="en-US" sz="2400" dirty="0" smtClean="0">
                <a:latin typeface="Arial Narrow"/>
                <a:cs typeface="Arial Narrow"/>
              </a:rPr>
              <a:t>*****</a:t>
            </a:r>
          </a:p>
          <a:p>
            <a:r>
              <a:rPr lang="en-US" sz="2400" dirty="0" smtClean="0">
                <a:latin typeface="Arial Narrow"/>
                <a:cs typeface="Arial Narrow"/>
              </a:rPr>
              <a:t>China has nearly one million researchers, Japan 675,000, the Russian Federation 500,000.</a:t>
            </a:r>
          </a:p>
          <a:p>
            <a:r>
              <a:rPr lang="en-US" sz="2400" dirty="0" smtClean="0">
                <a:latin typeface="Arial Narrow"/>
                <a:cs typeface="Arial Narrow"/>
              </a:rPr>
              <a:t> </a:t>
            </a:r>
            <a:endParaRPr lang="en-US" sz="24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ppt_x"/>
                                          </p:val>
                                        </p:tav>
                                        <p:tav tm="100000">
                                          <p:val>
                                            <p:strVal val="#ppt_x"/>
                                          </p:val>
                                        </p:tav>
                                      </p:tavLst>
                                    </p:anim>
                                    <p:anim calcmode="lin" valueType="num">
                                      <p:cBhvr additive="base">
                                        <p:cTn id="8"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Autofit/>
          </a:bodyPr>
          <a:lstStyle/>
          <a:p>
            <a:r>
              <a:rPr lang="en-US" sz="4000" b="1" dirty="0" smtClean="0">
                <a:latin typeface="Arial Narrow"/>
                <a:cs typeface="Arial Narrow"/>
              </a:rPr>
              <a:t>Dividing up a long sentence</a:t>
            </a:r>
            <a:br>
              <a:rPr lang="en-US" sz="4000" b="1" dirty="0" smtClean="0">
                <a:latin typeface="Arial Narrow"/>
                <a:cs typeface="Arial Narrow"/>
              </a:rPr>
            </a:br>
            <a:r>
              <a:rPr lang="en-US" sz="4000" b="1" dirty="0" smtClean="0">
                <a:latin typeface="Arial Narrow"/>
                <a:cs typeface="Arial Narrow"/>
              </a:rPr>
              <a:t>How and Why</a:t>
            </a:r>
            <a:endParaRPr lang="en-US" sz="4000" dirty="0">
              <a:latin typeface="Arial Narrow"/>
              <a:cs typeface="Arial Narrow"/>
            </a:endParaRPr>
          </a:p>
        </p:txBody>
      </p:sp>
      <p:sp>
        <p:nvSpPr>
          <p:cNvPr id="9" name="Rectangle 8"/>
          <p:cNvSpPr/>
          <p:nvPr/>
        </p:nvSpPr>
        <p:spPr>
          <a:xfrm>
            <a:off x="457200" y="2330946"/>
            <a:ext cx="8229600" cy="3231654"/>
          </a:xfrm>
          <a:prstGeom prst="rect">
            <a:avLst/>
          </a:prstGeom>
        </p:spPr>
        <p:txBody>
          <a:bodyPr wrap="square">
            <a:spAutoFit/>
          </a:bodyPr>
          <a:lstStyle/>
          <a:p>
            <a:pPr marL="0" lvl="1">
              <a:spcAft>
                <a:spcPts val="1200"/>
              </a:spcAft>
              <a:buFont typeface="Arial"/>
              <a:buChar char="•"/>
            </a:pPr>
            <a:r>
              <a:rPr lang="en-US" sz="2200" dirty="0" smtClean="0">
                <a:latin typeface="Arial Narrow"/>
                <a:cs typeface="Arial Narrow"/>
              </a:rPr>
              <a:t>If you want to put your rationale in context (usually when the rationale is longer than about 15 words)</a:t>
            </a:r>
          </a:p>
          <a:p>
            <a:pPr marL="0" lvl="1">
              <a:spcAft>
                <a:spcPts val="1200"/>
              </a:spcAft>
              <a:buFont typeface="Arial"/>
              <a:buChar char="•"/>
            </a:pPr>
            <a:r>
              <a:rPr lang="en-US" sz="2200" dirty="0" smtClean="0">
                <a:latin typeface="Arial Narrow"/>
                <a:cs typeface="Arial Narrow"/>
              </a:rPr>
              <a:t>Replace </a:t>
            </a:r>
            <a:r>
              <a:rPr lang="en-US" sz="2200" i="1" dirty="0" smtClean="0">
                <a:latin typeface="Arial Narrow"/>
                <a:cs typeface="Arial Narrow"/>
              </a:rPr>
              <a:t>and</a:t>
            </a:r>
            <a:r>
              <a:rPr lang="en-US" sz="2200" dirty="0" smtClean="0">
                <a:latin typeface="Arial Narrow"/>
                <a:cs typeface="Arial Narrow"/>
              </a:rPr>
              <a:t> and </a:t>
            </a:r>
            <a:r>
              <a:rPr lang="en-US" sz="2200" i="1" dirty="0" smtClean="0">
                <a:latin typeface="Arial Narrow"/>
                <a:cs typeface="Arial Narrow"/>
              </a:rPr>
              <a:t>as well as</a:t>
            </a:r>
            <a:r>
              <a:rPr lang="en-US" sz="2200" dirty="0" smtClean="0">
                <a:latin typeface="Arial Narrow"/>
                <a:cs typeface="Arial Narrow"/>
              </a:rPr>
              <a:t> with a period (.)</a:t>
            </a:r>
          </a:p>
          <a:p>
            <a:pPr marL="0" lvl="1">
              <a:spcAft>
                <a:spcPts val="1200"/>
              </a:spcAft>
              <a:buFont typeface="Arial"/>
              <a:buChar char="•"/>
            </a:pPr>
            <a:r>
              <a:rPr lang="en-US" sz="2200" dirty="0" smtClean="0">
                <a:latin typeface="Arial Narrow"/>
                <a:cs typeface="Arial Narrow"/>
              </a:rPr>
              <a:t>Be careful how you use link words such as:</a:t>
            </a:r>
          </a:p>
          <a:p>
            <a:pPr lvl="1">
              <a:spcAft>
                <a:spcPts val="1200"/>
              </a:spcAft>
              <a:buFont typeface="Courier New"/>
              <a:buChar char="o"/>
            </a:pPr>
            <a:r>
              <a:rPr lang="en-US" sz="2200" dirty="0" smtClean="0">
                <a:latin typeface="Arial Narrow"/>
                <a:cs typeface="Arial Narrow"/>
              </a:rPr>
              <a:t>Whereas, on the other hand, although, however</a:t>
            </a:r>
          </a:p>
          <a:p>
            <a:pPr lvl="1">
              <a:spcAft>
                <a:spcPts val="1200"/>
              </a:spcAft>
              <a:buFont typeface="Courier New"/>
              <a:buChar char="o"/>
            </a:pPr>
            <a:r>
              <a:rPr lang="en-US" sz="2200" dirty="0" smtClean="0">
                <a:latin typeface="Arial Narrow"/>
                <a:cs typeface="Arial Narrow"/>
              </a:rPr>
              <a:t>Because, since, as, in fact</a:t>
            </a:r>
          </a:p>
          <a:p>
            <a:pPr lvl="1">
              <a:spcAft>
                <a:spcPts val="1200"/>
              </a:spcAft>
              <a:buFont typeface="Courier New"/>
              <a:buChar char="o"/>
            </a:pPr>
            <a:r>
              <a:rPr lang="en-US" sz="2200" dirty="0" smtClean="0">
                <a:latin typeface="Arial Narrow"/>
                <a:cs typeface="Arial Narrow"/>
              </a:rPr>
              <a:t>Owing to, due to, as a result of, consequently, thus, 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000" fill="hold"/>
                                        <p:tgtEl>
                                          <p:spTgt spid="9"/>
                                        </p:tgtEl>
                                        <p:attrNameLst>
                                          <p:attrName>ppt_x</p:attrName>
                                        </p:attrNameLst>
                                      </p:cBhvr>
                                      <p:tavLst>
                                        <p:tav tm="0">
                                          <p:val>
                                            <p:strVal val="#ppt_x"/>
                                          </p:val>
                                        </p:tav>
                                        <p:tav tm="100000">
                                          <p:val>
                                            <p:strVal val="#ppt_x"/>
                                          </p:val>
                                        </p:tav>
                                      </p:tavLst>
                                    </p:anim>
                                    <p:anim calcmode="lin" valueType="num">
                                      <p:cBhvr additive="base">
                                        <p:cTn id="13"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457200" y="1066800"/>
            <a:ext cx="8229600" cy="2400657"/>
          </a:xfrm>
          <a:prstGeom prst="rect">
            <a:avLst/>
          </a:prstGeom>
        </p:spPr>
        <p:txBody>
          <a:bodyPr wrap="square">
            <a:spAutoFit/>
          </a:bodyPr>
          <a:lstStyle/>
          <a:p>
            <a:pPr marL="0" lvl="1">
              <a:spcAft>
                <a:spcPts val="1200"/>
              </a:spcAft>
              <a:buFont typeface="Arial"/>
              <a:buChar char="•"/>
            </a:pPr>
            <a:r>
              <a:rPr lang="en-US" sz="2200" dirty="0" smtClean="0">
                <a:latin typeface="Arial Narrow"/>
                <a:cs typeface="Arial Narrow"/>
              </a:rPr>
              <a:t>Avoid </a:t>
            </a:r>
            <a:r>
              <a:rPr lang="en-US" sz="2200" i="1" dirty="0" smtClean="0">
                <a:latin typeface="Arial Narrow"/>
                <a:cs typeface="Arial Narrow"/>
              </a:rPr>
              <a:t>which</a:t>
            </a:r>
            <a:r>
              <a:rPr lang="en-US" sz="2200" dirty="0" smtClean="0">
                <a:latin typeface="Arial Narrow"/>
                <a:cs typeface="Arial Narrow"/>
              </a:rPr>
              <a:t> and relative clauses when these create long sentences</a:t>
            </a:r>
          </a:p>
          <a:p>
            <a:pPr marL="0" lvl="1">
              <a:spcAft>
                <a:spcPts val="1200"/>
              </a:spcAft>
              <a:buFont typeface="Arial"/>
              <a:buChar char="•"/>
            </a:pPr>
            <a:r>
              <a:rPr lang="en-US" sz="2200" dirty="0" smtClean="0">
                <a:latin typeface="Arial Narrow"/>
                <a:cs typeface="Arial Narrow"/>
              </a:rPr>
              <a:t>Avoid the </a:t>
            </a:r>
            <a:r>
              <a:rPr lang="en-US" sz="2200" i="1" dirty="0" smtClean="0">
                <a:latin typeface="Arial Narrow"/>
                <a:cs typeface="Arial Narrow"/>
              </a:rPr>
              <a:t>–</a:t>
            </a:r>
            <a:r>
              <a:rPr lang="en-US" sz="2200" i="1" dirty="0" err="1" smtClean="0">
                <a:latin typeface="Arial Narrow"/>
                <a:cs typeface="Arial Narrow"/>
              </a:rPr>
              <a:t>ing</a:t>
            </a:r>
            <a:r>
              <a:rPr lang="en-US" sz="2200" dirty="0" smtClean="0">
                <a:latin typeface="Arial Narrow"/>
                <a:cs typeface="Arial Narrow"/>
              </a:rPr>
              <a:t> form to link phrases together</a:t>
            </a:r>
          </a:p>
          <a:p>
            <a:pPr marL="0" lvl="1">
              <a:spcAft>
                <a:spcPts val="1200"/>
              </a:spcAft>
              <a:buFont typeface="Arial"/>
              <a:buChar char="•"/>
            </a:pPr>
            <a:r>
              <a:rPr lang="en-US" sz="2200" dirty="0" smtClean="0">
                <a:latin typeface="Arial Narrow"/>
                <a:cs typeface="Arial Narrow"/>
              </a:rPr>
              <a:t>Limit the number of commas in the same sentence</a:t>
            </a:r>
          </a:p>
          <a:p>
            <a:pPr marL="0" lvl="1">
              <a:spcAft>
                <a:spcPts val="1200"/>
              </a:spcAft>
              <a:buFont typeface="Arial"/>
              <a:buChar char="•"/>
            </a:pPr>
            <a:r>
              <a:rPr lang="en-US" sz="2200" dirty="0" smtClean="0">
                <a:latin typeface="Arial Narrow"/>
                <a:cs typeface="Arial Narrow"/>
              </a:rPr>
              <a:t>Consider not using semicolons (or use them only in lists) </a:t>
            </a:r>
          </a:p>
          <a:p>
            <a:pPr marL="0" lvl="1">
              <a:spcAft>
                <a:spcPts val="1200"/>
              </a:spcAft>
              <a:buFont typeface="Arial"/>
              <a:buChar char="•"/>
            </a:pPr>
            <a:r>
              <a:rPr lang="en-US" sz="2200" dirty="0" smtClean="0">
                <a:latin typeface="Arial Narrow"/>
                <a:cs typeface="Arial Narrow"/>
              </a:rPr>
              <a:t>Restrict use of parentheses to give examples</a:t>
            </a:r>
            <a:endParaRPr lang="en-US" sz="2200" dirty="0">
              <a:latin typeface="Arial Narrow"/>
              <a:cs typeface="Arial Narrow"/>
            </a:endParaRPr>
          </a:p>
        </p:txBody>
      </p:sp>
      <p:sp>
        <p:nvSpPr>
          <p:cNvPr id="3" name="TextBox 2"/>
          <p:cNvSpPr txBox="1"/>
          <p:nvPr/>
        </p:nvSpPr>
        <p:spPr>
          <a:xfrm>
            <a:off x="457200" y="4191000"/>
            <a:ext cx="8382000" cy="2123658"/>
          </a:xfrm>
          <a:prstGeom prst="rect">
            <a:avLst/>
          </a:prstGeom>
          <a:noFill/>
        </p:spPr>
        <p:txBody>
          <a:bodyPr wrap="square" rtlCol="0">
            <a:spAutoFit/>
          </a:bodyPr>
          <a:lstStyle/>
          <a:p>
            <a:r>
              <a:rPr lang="en-US" sz="2200" b="1" dirty="0" smtClean="0">
                <a:latin typeface="Arial Narrow"/>
                <a:cs typeface="Arial Narrow"/>
              </a:rPr>
              <a:t>NB</a:t>
            </a:r>
            <a:r>
              <a:rPr lang="en-US" sz="2200" dirty="0" smtClean="0">
                <a:latin typeface="Arial Narrow"/>
                <a:cs typeface="Arial Narrow"/>
              </a:rPr>
              <a:t>: </a:t>
            </a:r>
            <a:r>
              <a:rPr lang="en-US" sz="2200" u="sng" dirty="0" smtClean="0">
                <a:latin typeface="Arial Narrow"/>
                <a:cs typeface="Arial Narrow"/>
              </a:rPr>
              <a:t>Breaking up a long sentence into a series of shorter ones can be a good idea BUT it has to be done in such a way that the result IS NOT a series of poorly-connected sentences (chopped up version resulting in a choppy ride for the reader). Sentences need to be rearranged often shedding some excess weight from the original</a:t>
            </a:r>
            <a:r>
              <a:rPr lang="en-US" sz="2200" dirty="0" smtClean="0">
                <a:latin typeface="Arial Narrow"/>
                <a:cs typeface="Arial Narrow"/>
              </a:rPr>
              <a:t>.</a:t>
            </a:r>
          </a:p>
          <a:p>
            <a:endParaRPr lang="en-US" sz="22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ppt_x"/>
                                          </p:val>
                                        </p:tav>
                                        <p:tav tm="100000">
                                          <p:val>
                                            <p:strVal val="#ppt_x"/>
                                          </p:val>
                                        </p:tav>
                                      </p:tavLst>
                                    </p:anim>
                                    <p:anim calcmode="lin" valueType="num">
                                      <p:cBhvr additive="base">
                                        <p:cTn id="8"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2000" fill="hold"/>
                                        <p:tgtEl>
                                          <p:spTgt spid="3"/>
                                        </p:tgtEl>
                                        <p:attrNameLst>
                                          <p:attrName>ppt_x</p:attrName>
                                        </p:attrNameLst>
                                      </p:cBhvr>
                                      <p:tavLst>
                                        <p:tav tm="0">
                                          <p:val>
                                            <p:strVal val="#ppt_x"/>
                                          </p:val>
                                        </p:tav>
                                        <p:tav tm="100000">
                                          <p:val>
                                            <p:strVal val="#ppt_x"/>
                                          </p:val>
                                        </p:tav>
                                      </p:tavLst>
                                    </p:anim>
                                    <p:anim calcmode="lin" valueType="num">
                                      <p:cBhvr additive="base">
                                        <p:cTn id="14"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143000"/>
          </a:xfrm>
        </p:spPr>
        <p:txBody>
          <a:bodyPr>
            <a:noAutofit/>
          </a:bodyPr>
          <a:lstStyle/>
          <a:p>
            <a:r>
              <a:rPr lang="en-US" sz="4000" b="1" dirty="0" smtClean="0">
                <a:latin typeface="Arial Narrow"/>
                <a:cs typeface="Arial Narrow"/>
              </a:rPr>
              <a:t>Why it is better not to use the –</a:t>
            </a:r>
            <a:r>
              <a:rPr lang="en-US" sz="4000" b="1" dirty="0" err="1" smtClean="0">
                <a:latin typeface="Arial Narrow"/>
                <a:cs typeface="Arial Narrow"/>
              </a:rPr>
              <a:t>ing</a:t>
            </a:r>
            <a:r>
              <a:rPr lang="en-US" sz="4000" b="1" dirty="0" smtClean="0">
                <a:latin typeface="Arial Narrow"/>
                <a:cs typeface="Arial Narrow"/>
              </a:rPr>
              <a:t> form</a:t>
            </a:r>
            <a:endParaRPr lang="en-US" sz="4000" dirty="0">
              <a:latin typeface="Arial Narrow"/>
              <a:cs typeface="Arial Narrow"/>
            </a:endParaRPr>
          </a:p>
        </p:txBody>
      </p:sp>
      <p:sp>
        <p:nvSpPr>
          <p:cNvPr id="9" name="Rectangle 8"/>
          <p:cNvSpPr/>
          <p:nvPr/>
        </p:nvSpPr>
        <p:spPr>
          <a:xfrm>
            <a:off x="457200" y="1487269"/>
            <a:ext cx="8229600" cy="1107996"/>
          </a:xfrm>
          <a:prstGeom prst="rect">
            <a:avLst/>
          </a:prstGeom>
        </p:spPr>
        <p:txBody>
          <a:bodyPr wrap="square">
            <a:spAutoFit/>
          </a:bodyPr>
          <a:lstStyle/>
          <a:p>
            <a:r>
              <a:rPr lang="en-US" sz="2200" dirty="0" smtClean="0"/>
              <a:t>The gerund is often ambiguous because it does not require a subject. Thus it is difficult for the reader to know what the gerund refers to.</a:t>
            </a:r>
            <a:endParaRPr lang="en-US" sz="2200" dirty="0"/>
          </a:p>
        </p:txBody>
      </p:sp>
      <p:sp>
        <p:nvSpPr>
          <p:cNvPr id="5" name="Rectangle 4"/>
          <p:cNvSpPr/>
          <p:nvPr/>
        </p:nvSpPr>
        <p:spPr>
          <a:xfrm>
            <a:off x="457200" y="3429000"/>
            <a:ext cx="8229600" cy="430887"/>
          </a:xfrm>
          <a:prstGeom prst="rect">
            <a:avLst/>
          </a:prstGeom>
        </p:spPr>
        <p:txBody>
          <a:bodyPr wrap="square">
            <a:spAutoFit/>
          </a:bodyPr>
          <a:lstStyle/>
          <a:p>
            <a:pPr algn="ctr"/>
            <a:r>
              <a:rPr lang="en-US" sz="2200" i="1" dirty="0" smtClean="0"/>
              <a:t>Inflation will go down reducing taxes.</a:t>
            </a:r>
            <a:endParaRPr lang="en-US" sz="2200" dirty="0"/>
          </a:p>
        </p:txBody>
      </p:sp>
      <p:sp>
        <p:nvSpPr>
          <p:cNvPr id="6" name="Rectangle 5"/>
          <p:cNvSpPr/>
          <p:nvPr/>
        </p:nvSpPr>
        <p:spPr>
          <a:xfrm>
            <a:off x="457200" y="4611469"/>
            <a:ext cx="8229600" cy="1446550"/>
          </a:xfrm>
          <a:prstGeom prst="rect">
            <a:avLst/>
          </a:prstGeom>
        </p:spPr>
        <p:txBody>
          <a:bodyPr wrap="square">
            <a:spAutoFit/>
          </a:bodyPr>
          <a:lstStyle/>
          <a:p>
            <a:r>
              <a:rPr lang="en-US" sz="2200" dirty="0" smtClean="0"/>
              <a:t>Does the above sentence mean inflation will go down:</a:t>
            </a:r>
          </a:p>
          <a:p>
            <a:endParaRPr lang="en-US" sz="2200" dirty="0" smtClean="0"/>
          </a:p>
          <a:p>
            <a:pPr marL="457200" indent="-457200">
              <a:buAutoNum type="alphaLcParenR"/>
            </a:pPr>
            <a:r>
              <a:rPr lang="en-US" sz="2200" dirty="0" smtClean="0"/>
              <a:t>before taxes are reduced 		</a:t>
            </a:r>
          </a:p>
          <a:p>
            <a:pPr marL="457200" indent="-457200">
              <a:buAutoNum type="alphaLcParenR"/>
            </a:pPr>
            <a:r>
              <a:rPr lang="en-US" sz="2200" dirty="0" smtClean="0"/>
              <a:t>after taxes have been reduced</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lide(fromBottom)">
                                      <p:cBhvr>
                                        <p:cTn id="15" dur="2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2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anim calcmode="lin" valueType="num">
                                      <p:cBhvr>
                                        <p:cTn id="26" dur="2000" fill="hold"/>
                                        <p:tgtEl>
                                          <p:spTgt spid="6"/>
                                        </p:tgtEl>
                                        <p:attrNameLst>
                                          <p:attrName>ppt_x</p:attrName>
                                        </p:attrNameLst>
                                      </p:cBhvr>
                                      <p:tavLst>
                                        <p:tav tm="0">
                                          <p:val>
                                            <p:strVal val="#ppt_x"/>
                                          </p:val>
                                        </p:tav>
                                        <p:tav tm="100000">
                                          <p:val>
                                            <p:strVal val="#ppt_x"/>
                                          </p:val>
                                        </p:tav>
                                      </p:tavLst>
                                    </p:anim>
                                    <p:anim calcmode="lin" valueType="num">
                                      <p:cBhvr>
                                        <p:cTn id="27" dur="1800" decel="100000" fill="hold"/>
                                        <p:tgtEl>
                                          <p:spTgt spid="6"/>
                                        </p:tgtEl>
                                        <p:attrNameLst>
                                          <p:attrName>ppt_y</p:attrName>
                                        </p:attrNameLst>
                                      </p:cBhvr>
                                      <p:tavLst>
                                        <p:tav tm="0">
                                          <p:val>
                                            <p:strVal val="#ppt_y+1"/>
                                          </p:val>
                                        </p:tav>
                                        <p:tav tm="100000">
                                          <p:val>
                                            <p:strVal val="#ppt_y-.03"/>
                                          </p:val>
                                        </p:tav>
                                      </p:tavLst>
                                    </p:anim>
                                    <p:anim calcmode="lin" valueType="num">
                                      <p:cBhvr>
                                        <p:cTn id="28"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5" grpId="0"/>
      <p:bldP spid="6"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57200" y="990600"/>
            <a:ext cx="8458200" cy="1785104"/>
          </a:xfrm>
          <a:prstGeom prst="rect">
            <a:avLst/>
          </a:prstGeom>
        </p:spPr>
        <p:txBody>
          <a:bodyPr wrap="square">
            <a:spAutoFit/>
          </a:bodyPr>
          <a:lstStyle/>
          <a:p>
            <a:r>
              <a:rPr lang="en-US" sz="2200" dirty="0" smtClean="0"/>
              <a:t>First taxes will be reduced and then inflation will go down.</a:t>
            </a:r>
          </a:p>
          <a:p>
            <a:r>
              <a:rPr lang="en-US" sz="2200" dirty="0" smtClean="0"/>
              <a:t>						= Inflation will go down by reducing taxes.</a:t>
            </a:r>
          </a:p>
          <a:p>
            <a:endParaRPr lang="en-US" sz="2200" dirty="0" smtClean="0"/>
          </a:p>
          <a:p>
            <a:r>
              <a:rPr lang="en-US" sz="2200" dirty="0" smtClean="0"/>
              <a:t>Inflation will go down first and then taxes will go down.</a:t>
            </a:r>
          </a:p>
          <a:p>
            <a:r>
              <a:rPr lang="en-US" sz="2200" dirty="0" smtClean="0"/>
              <a:t>						= Inflation will go down thus reducing taxes.</a:t>
            </a:r>
            <a:endParaRPr lang="en-US" sz="2200" dirty="0"/>
          </a:p>
        </p:txBody>
      </p:sp>
      <p:sp>
        <p:nvSpPr>
          <p:cNvPr id="5" name="Rectangle 4"/>
          <p:cNvSpPr/>
          <p:nvPr/>
        </p:nvSpPr>
        <p:spPr>
          <a:xfrm>
            <a:off x="457200" y="4343400"/>
            <a:ext cx="8229600" cy="1107996"/>
          </a:xfrm>
          <a:prstGeom prst="rect">
            <a:avLst/>
          </a:prstGeom>
        </p:spPr>
        <p:txBody>
          <a:bodyPr wrap="square">
            <a:spAutoFit/>
          </a:bodyPr>
          <a:lstStyle/>
          <a:p>
            <a:r>
              <a:rPr lang="en-US" sz="2200" u="sng" dirty="0" smtClean="0"/>
              <a:t>THUS + gerund = and the consequence is</a:t>
            </a:r>
          </a:p>
          <a:p>
            <a:endParaRPr lang="en-US" sz="2200" dirty="0" smtClean="0"/>
          </a:p>
          <a:p>
            <a:r>
              <a:rPr lang="en-US" sz="2200" u="sng" dirty="0" smtClean="0"/>
              <a:t>BY + gerund = this how it will happen</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lide(fromLeft)">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Autofit/>
          </a:bodyPr>
          <a:lstStyle/>
          <a:p>
            <a:r>
              <a:rPr lang="en-US" sz="4000" b="1" dirty="0" smtClean="0">
                <a:latin typeface="Arial Narrow"/>
                <a:cs typeface="Arial Narrow"/>
              </a:rPr>
              <a:t>Word Order</a:t>
            </a:r>
            <a:endParaRPr lang="en-US" sz="4000" dirty="0">
              <a:latin typeface="Arial Narrow"/>
              <a:cs typeface="Arial Narrow"/>
            </a:endParaRPr>
          </a:p>
        </p:txBody>
      </p:sp>
      <p:pic>
        <p:nvPicPr>
          <p:cNvPr id="6" name="Picture 5" descr="Elliott Erwitt 2.jpg"/>
          <p:cNvPicPr>
            <a:picLocks noChangeAspect="1"/>
          </p:cNvPicPr>
          <p:nvPr/>
        </p:nvPicPr>
        <p:blipFill>
          <a:blip r:embed="rId2"/>
          <a:stretch>
            <a:fillRect/>
          </a:stretch>
        </p:blipFill>
        <p:spPr>
          <a:xfrm>
            <a:off x="1447800" y="1828800"/>
            <a:ext cx="6395062" cy="4287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ppt_x</p:attrName>
                                        </p:attrNameLst>
                                      </p:cBhvr>
                                      <p:tavLst>
                                        <p:tav tm="0">
                                          <p:val>
                                            <p:strVal val="#ppt_x"/>
                                          </p:val>
                                        </p:tav>
                                        <p:tav tm="100000">
                                          <p:val>
                                            <p:strVal val="#ppt_x"/>
                                          </p:val>
                                        </p:tav>
                                      </p:tavLst>
                                    </p:anim>
                                    <p:anim calcmode="lin" valueType="num">
                                      <p:cBhvr>
                                        <p:cTn id="15" dur="1800" decel="100000" fill="hold"/>
                                        <p:tgtEl>
                                          <p:spTgt spid="6"/>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mph" presetSubtype="0" fill="hold" nodeType="clickEffect">
                                  <p:stCondLst>
                                    <p:cond delay="0"/>
                                  </p:stCondLst>
                                  <p:childTnLst>
                                    <p:anim calcmode="discrete" valueType="str">
                                      <p:cBhvr>
                                        <p:cTn id="20" dur="1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Autofit/>
          </a:bodyPr>
          <a:lstStyle/>
          <a:p>
            <a:pPr algn="l"/>
            <a:r>
              <a:rPr lang="en-US" sz="4000" b="1" dirty="0" smtClean="0">
                <a:latin typeface="Arial Narrow"/>
                <a:cs typeface="Arial Narrow"/>
              </a:rPr>
              <a:t>Let’s read</a:t>
            </a:r>
            <a:endParaRPr lang="en-US" sz="4000" dirty="0">
              <a:latin typeface="Arial Narrow"/>
              <a:cs typeface="Arial Narrow"/>
            </a:endParaRPr>
          </a:p>
        </p:txBody>
      </p:sp>
      <p:sp>
        <p:nvSpPr>
          <p:cNvPr id="9" name="Rectangle 8"/>
          <p:cNvSpPr/>
          <p:nvPr/>
        </p:nvSpPr>
        <p:spPr>
          <a:xfrm>
            <a:off x="457200" y="1447800"/>
            <a:ext cx="8229600" cy="1600438"/>
          </a:xfrm>
          <a:prstGeom prst="rect">
            <a:avLst/>
          </a:prstGeom>
        </p:spPr>
        <p:txBody>
          <a:bodyPr wrap="square">
            <a:spAutoFit/>
          </a:bodyPr>
          <a:lstStyle/>
          <a:p>
            <a:r>
              <a:rPr lang="en-US" sz="2200" dirty="0" smtClean="0"/>
              <a:t>What is, in your opinion, the least readable? and why?</a:t>
            </a:r>
          </a:p>
          <a:p>
            <a:endParaRPr lang="en-US" sz="2200" dirty="0" smtClean="0"/>
          </a:p>
          <a:p>
            <a:pPr marL="0" lvl="1">
              <a:spcAft>
                <a:spcPts val="1200"/>
              </a:spcAft>
              <a:buFont typeface="Arial"/>
              <a:buChar char="•"/>
            </a:pPr>
            <a:endParaRPr lang="en-US" sz="2200" dirty="0" smtClean="0">
              <a:latin typeface="Arial Narrow"/>
              <a:cs typeface="Arial Narrow"/>
            </a:endParaRPr>
          </a:p>
          <a:p>
            <a:pPr marL="0" lvl="1">
              <a:spcAft>
                <a:spcPts val="1200"/>
              </a:spcAft>
              <a:buFont typeface="Arial"/>
              <a:buChar char="•"/>
            </a:pPr>
            <a:endParaRPr lang="en-US" sz="2200" dirty="0" smtClean="0">
              <a:latin typeface="Arial Narrow"/>
              <a:cs typeface="Arial Narrow"/>
            </a:endParaRPr>
          </a:p>
        </p:txBody>
      </p:sp>
      <p:sp>
        <p:nvSpPr>
          <p:cNvPr id="5" name="TextBox 4"/>
          <p:cNvSpPr txBox="1"/>
          <p:nvPr/>
        </p:nvSpPr>
        <p:spPr>
          <a:xfrm>
            <a:off x="457200" y="2362200"/>
            <a:ext cx="8229600" cy="4154983"/>
          </a:xfrm>
          <a:prstGeom prst="rect">
            <a:avLst/>
          </a:prstGeom>
          <a:noFill/>
        </p:spPr>
        <p:txBody>
          <a:bodyPr wrap="square" rtlCol="0">
            <a:spAutoFit/>
          </a:bodyPr>
          <a:lstStyle/>
          <a:p>
            <a:r>
              <a:rPr lang="en-US" sz="2200" dirty="0" smtClean="0"/>
              <a:t>S1. English, although currently the international language of business, may one day be replaced by Spanish or Chinese.</a:t>
            </a:r>
          </a:p>
          <a:p>
            <a:r>
              <a:rPr lang="en-US" sz="2200" dirty="0" smtClean="0"/>
              <a:t> </a:t>
            </a:r>
          </a:p>
          <a:p>
            <a:r>
              <a:rPr lang="en-US" sz="2200" dirty="0" smtClean="0"/>
              <a:t>S2. Although English is currently the international language of business, it may one day be replaced by Spanish or Chinese.</a:t>
            </a:r>
          </a:p>
          <a:p>
            <a:r>
              <a:rPr lang="en-US" sz="2200" dirty="0" smtClean="0"/>
              <a:t> </a:t>
            </a:r>
          </a:p>
          <a:p>
            <a:r>
              <a:rPr lang="en-US" sz="2200" dirty="0" smtClean="0"/>
              <a:t>S3. English may one day be replaced by Spanish or Chinese, even though it is currently the international language of business.</a:t>
            </a:r>
          </a:p>
          <a:p>
            <a:r>
              <a:rPr lang="en-US" sz="2200" dirty="0" smtClean="0"/>
              <a:t> </a:t>
            </a:r>
          </a:p>
          <a:p>
            <a:r>
              <a:rPr lang="en-US" sz="2200" dirty="0" smtClean="0"/>
              <a:t>S4. English is currently the international language of business. However, it may one day be replaced by Spanish or Chinese.</a:t>
            </a:r>
          </a:p>
          <a:p>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2000" fill="hold"/>
                                        <p:tgtEl>
                                          <p:spTgt spid="9"/>
                                        </p:tgtEl>
                                        <p:attrNameLst>
                                          <p:attrName>ppt_x</p:attrName>
                                        </p:attrNameLst>
                                      </p:cBhvr>
                                      <p:tavLst>
                                        <p:tav tm="0">
                                          <p:val>
                                            <p:strVal val="#ppt_x"/>
                                          </p:val>
                                        </p:tav>
                                        <p:tav tm="100000">
                                          <p:val>
                                            <p:strVal val="#ppt_x"/>
                                          </p:val>
                                        </p:tav>
                                      </p:tavLst>
                                    </p:anim>
                                    <p:anim calcmode="lin" valueType="num">
                                      <p:cBhvr additive="base">
                                        <p:cTn id="14"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Bottom)">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5"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Autofit/>
          </a:bodyPr>
          <a:lstStyle/>
          <a:p>
            <a:pPr algn="l"/>
            <a:r>
              <a:rPr lang="en-US" sz="4000" b="1" dirty="0" smtClean="0">
                <a:latin typeface="Arial Narrow"/>
                <a:cs typeface="Arial Narrow"/>
              </a:rPr>
              <a:t>1) Basic word order in English</a:t>
            </a:r>
            <a:endParaRPr lang="en-US" sz="4000" dirty="0">
              <a:latin typeface="Arial Narrow"/>
              <a:cs typeface="Arial Narrow"/>
            </a:endParaRPr>
          </a:p>
        </p:txBody>
      </p:sp>
      <p:sp>
        <p:nvSpPr>
          <p:cNvPr id="9" name="Rectangle 8"/>
          <p:cNvSpPr/>
          <p:nvPr/>
        </p:nvSpPr>
        <p:spPr>
          <a:xfrm>
            <a:off x="457200" y="2514600"/>
            <a:ext cx="8229600" cy="677108"/>
          </a:xfrm>
          <a:prstGeom prst="rect">
            <a:avLst/>
          </a:prstGeom>
        </p:spPr>
        <p:txBody>
          <a:bodyPr wrap="square">
            <a:spAutoFit/>
          </a:bodyPr>
          <a:lstStyle/>
          <a:p>
            <a:pPr algn="ctr"/>
            <a:r>
              <a:rPr lang="en-US" sz="3800" b="1" cap="small" dirty="0" smtClean="0"/>
              <a:t>sub + verb + </a:t>
            </a:r>
            <a:r>
              <a:rPr lang="en-US" sz="3800" b="1" cap="small" dirty="0" err="1" smtClean="0"/>
              <a:t>drct</a:t>
            </a:r>
            <a:r>
              <a:rPr lang="en-US" sz="3800" b="1" cap="small" dirty="0" smtClean="0"/>
              <a:t> </a:t>
            </a:r>
            <a:r>
              <a:rPr lang="en-US" sz="3800" b="1" cap="small" dirty="0" err="1" smtClean="0"/>
              <a:t>obj</a:t>
            </a:r>
            <a:r>
              <a:rPr lang="en-US" sz="3800" b="1" cap="small" dirty="0" smtClean="0"/>
              <a:t> + </a:t>
            </a:r>
            <a:r>
              <a:rPr lang="en-US" sz="3800" b="1" cap="small" dirty="0" err="1" smtClean="0"/>
              <a:t>indrct</a:t>
            </a:r>
            <a:r>
              <a:rPr lang="en-US" sz="3800" b="1" cap="small" dirty="0" smtClean="0"/>
              <a:t> </a:t>
            </a:r>
            <a:r>
              <a:rPr lang="en-US" sz="3800" b="1" cap="small" dirty="0" err="1" smtClean="0"/>
              <a:t>obj</a:t>
            </a:r>
            <a:endParaRPr lang="en-US" sz="3800" b="1" cap="small" dirty="0" smtClean="0">
              <a:latin typeface="Arial Narrow"/>
              <a:cs typeface="Arial Narrow"/>
            </a:endParaRPr>
          </a:p>
        </p:txBody>
      </p:sp>
      <p:sp>
        <p:nvSpPr>
          <p:cNvPr id="5" name="TextBox 4"/>
          <p:cNvSpPr txBox="1"/>
          <p:nvPr/>
        </p:nvSpPr>
        <p:spPr>
          <a:xfrm>
            <a:off x="457200" y="4114800"/>
            <a:ext cx="8229600" cy="769441"/>
          </a:xfrm>
          <a:prstGeom prst="rect">
            <a:avLst/>
          </a:prstGeom>
          <a:noFill/>
        </p:spPr>
        <p:txBody>
          <a:bodyPr wrap="square" rtlCol="0">
            <a:spAutoFit/>
          </a:bodyPr>
          <a:lstStyle/>
          <a:p>
            <a:r>
              <a:rPr lang="en-US" sz="2200" b="1" dirty="0" smtClean="0"/>
              <a:t>The key is to keep those elements as close to each other as possible</a:t>
            </a:r>
            <a:endParaRPr lang="en-US"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2000" fill="hold"/>
                                        <p:tgtEl>
                                          <p:spTgt spid="9"/>
                                        </p:tgtEl>
                                        <p:attrNameLst>
                                          <p:attrName>ppt_x</p:attrName>
                                        </p:attrNameLst>
                                      </p:cBhvr>
                                      <p:tavLst>
                                        <p:tav tm="0">
                                          <p:val>
                                            <p:strVal val="#ppt_x"/>
                                          </p:val>
                                        </p:tav>
                                        <p:tav tm="100000">
                                          <p:val>
                                            <p:strVal val="#ppt_x"/>
                                          </p:val>
                                        </p:tav>
                                      </p:tavLst>
                                    </p:anim>
                                    <p:anim calcmode="lin" valueType="num">
                                      <p:cBhvr additive="base">
                                        <p:cTn id="14"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Bottom)">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5"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latin typeface="Arial Narrow"/>
                <a:cs typeface="Arial Narrow"/>
              </a:rPr>
              <a:t>Key words</a:t>
            </a:r>
            <a:endParaRPr lang="en-US" b="1" dirty="0">
              <a:latin typeface="Arial Narrow"/>
              <a:cs typeface="Arial Narrow"/>
            </a:endParaRPr>
          </a:p>
        </p:txBody>
      </p:sp>
      <p:sp>
        <p:nvSpPr>
          <p:cNvPr id="5" name="Content Placeholder 4"/>
          <p:cNvSpPr>
            <a:spLocks noGrp="1"/>
          </p:cNvSpPr>
          <p:nvPr>
            <p:ph idx="1"/>
          </p:nvPr>
        </p:nvSpPr>
        <p:spPr>
          <a:xfrm>
            <a:off x="457200" y="1600200"/>
            <a:ext cx="8229600" cy="685800"/>
          </a:xfrm>
        </p:spPr>
        <p:txBody>
          <a:bodyPr>
            <a:normAutofit/>
          </a:bodyPr>
          <a:lstStyle/>
          <a:p>
            <a:pPr algn="ctr">
              <a:buNone/>
            </a:pPr>
            <a:r>
              <a:rPr lang="en-US" dirty="0" smtClean="0">
                <a:effectLst/>
                <a:latin typeface="Arial Narrow"/>
                <a:cs typeface="Arial Narrow"/>
              </a:rPr>
              <a:t>Clarity</a:t>
            </a:r>
          </a:p>
          <a:p>
            <a:pPr>
              <a:buNone/>
            </a:pPr>
            <a:endParaRPr lang="en-US" dirty="0" smtClean="0">
              <a:latin typeface="Arial Narrow"/>
              <a:cs typeface="Arial Narrow"/>
            </a:endParaRPr>
          </a:p>
        </p:txBody>
      </p:sp>
      <p:sp>
        <p:nvSpPr>
          <p:cNvPr id="7" name="Content Placeholder 4"/>
          <p:cNvSpPr txBox="1">
            <a:spLocks/>
          </p:cNvSpPr>
          <p:nvPr/>
        </p:nvSpPr>
        <p:spPr>
          <a:xfrm>
            <a:off x="457200" y="3200400"/>
            <a:ext cx="8229600" cy="685800"/>
          </a:xfrm>
          <a:prstGeom prst="rect">
            <a:avLst/>
          </a:prstGeom>
        </p:spPr>
        <p:txBody>
          <a:bodyPr vert="horz" lIns="91440" tIns="45720" rIns="91440" bIns="45720" rtlCol="0">
            <a:normAutofit/>
          </a:bodyPr>
          <a:lstStyle/>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chemeClr val="tx1"/>
                </a:solidFill>
                <a:effectLst/>
                <a:uLnTx/>
                <a:uFillTx/>
                <a:latin typeface="Arial Narrow"/>
                <a:ea typeface="+mn-ea"/>
                <a:cs typeface="Arial Narrow"/>
              </a:rPr>
              <a:t>Readability</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Content Placeholder 4"/>
          <p:cNvSpPr txBox="1">
            <a:spLocks/>
          </p:cNvSpPr>
          <p:nvPr/>
        </p:nvSpPr>
        <p:spPr>
          <a:xfrm>
            <a:off x="457200" y="4800600"/>
            <a:ext cx="8229600" cy="685800"/>
          </a:xfrm>
          <a:prstGeom prst="rect">
            <a:avLst/>
          </a:prstGeom>
        </p:spPr>
        <p:txBody>
          <a:bodyPr vert="horz" lIns="91440" tIns="45720" rIns="91440" bIns="45720" rtlCol="0">
            <a:normAutofit/>
          </a:bodyPr>
          <a:lstStyle/>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chemeClr val="tx1"/>
                </a:solidFill>
                <a:effectLst/>
                <a:uLnTx/>
                <a:uFillTx/>
                <a:latin typeface="Arial Narrow"/>
                <a:ea typeface="+mn-ea"/>
                <a:cs typeface="Arial Narrow"/>
              </a:rPr>
              <a:t>Ambiguity</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Multiply 8"/>
          <p:cNvSpPr/>
          <p:nvPr/>
        </p:nvSpPr>
        <p:spPr>
          <a:xfrm>
            <a:off x="3886200" y="4648200"/>
            <a:ext cx="1371600" cy="914400"/>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Bottom)">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900" decel="100000" fill="hold"/>
                                        <p:tgtEl>
                                          <p:spTgt spid="9"/>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7" grpId="0"/>
      <p:bldP spid="8" grpId="0"/>
      <p:bldP spid="9" grpId="0" animBg="1"/>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57200" y="533400"/>
            <a:ext cx="8458200" cy="769441"/>
          </a:xfrm>
          <a:prstGeom prst="rect">
            <a:avLst/>
          </a:prstGeom>
        </p:spPr>
        <p:txBody>
          <a:bodyPr wrap="square">
            <a:spAutoFit/>
          </a:bodyPr>
          <a:lstStyle/>
          <a:p>
            <a:r>
              <a:rPr lang="en-US" sz="2200" dirty="0" smtClean="0"/>
              <a:t>2) If you have a “choice” of subjects, choose the one that is the most relevant and leads to the shortest construction.</a:t>
            </a:r>
            <a:endParaRPr lang="en-US" sz="2200" dirty="0"/>
          </a:p>
        </p:txBody>
      </p:sp>
      <p:sp>
        <p:nvSpPr>
          <p:cNvPr id="5" name="Rectangle 4"/>
          <p:cNvSpPr/>
          <p:nvPr/>
        </p:nvSpPr>
        <p:spPr>
          <a:xfrm>
            <a:off x="457200" y="1600200"/>
            <a:ext cx="8229600" cy="430887"/>
          </a:xfrm>
          <a:prstGeom prst="rect">
            <a:avLst/>
          </a:prstGeom>
        </p:spPr>
        <p:txBody>
          <a:bodyPr wrap="square">
            <a:spAutoFit/>
          </a:bodyPr>
          <a:lstStyle/>
          <a:p>
            <a:r>
              <a:rPr lang="en-US" sz="2200" dirty="0" smtClean="0"/>
              <a:t>What do you think is the best option is?</a:t>
            </a:r>
            <a:endParaRPr lang="en-US" sz="2200" dirty="0"/>
          </a:p>
        </p:txBody>
      </p:sp>
      <p:sp>
        <p:nvSpPr>
          <p:cNvPr id="6" name="Rectangle 5"/>
          <p:cNvSpPr/>
          <p:nvPr/>
        </p:nvSpPr>
        <p:spPr>
          <a:xfrm>
            <a:off x="533400" y="2362200"/>
            <a:ext cx="8229600" cy="1107996"/>
          </a:xfrm>
          <a:prstGeom prst="rect">
            <a:avLst/>
          </a:prstGeom>
        </p:spPr>
        <p:txBody>
          <a:bodyPr wrap="square">
            <a:spAutoFit/>
          </a:bodyPr>
          <a:lstStyle/>
          <a:p>
            <a:pPr marL="457200" indent="-457200">
              <a:buAutoNum type="alphaLcPeriod"/>
            </a:pPr>
            <a:r>
              <a:rPr lang="en-US" sz="2200" b="1" dirty="0" smtClean="0"/>
              <a:t>The following are</a:t>
            </a:r>
            <a:r>
              <a:rPr lang="en-US" sz="2200" dirty="0" smtClean="0"/>
              <a:t> some examples of rare species…</a:t>
            </a:r>
          </a:p>
          <a:p>
            <a:pPr marL="457200" indent="-457200">
              <a:buFontTx/>
              <a:buAutoNum type="alphaLcPeriod"/>
            </a:pPr>
            <a:r>
              <a:rPr lang="en-US" sz="2200" dirty="0" smtClean="0"/>
              <a:t>Examples of rare species </a:t>
            </a:r>
            <a:r>
              <a:rPr lang="en-US" sz="2200" b="1" dirty="0" smtClean="0"/>
              <a:t>are the following </a:t>
            </a:r>
            <a:r>
              <a:rPr lang="en-US" sz="2200" dirty="0" smtClean="0"/>
              <a:t>…</a:t>
            </a:r>
          </a:p>
          <a:p>
            <a:pPr marL="457200" indent="-457200">
              <a:buAutoNum type="alphaLcPeriod"/>
            </a:pPr>
            <a:endParaRPr lang="en-US" sz="2200" dirty="0"/>
          </a:p>
        </p:txBody>
      </p:sp>
      <p:sp>
        <p:nvSpPr>
          <p:cNvPr id="7" name="Rectangle 6"/>
          <p:cNvSpPr/>
          <p:nvPr/>
        </p:nvSpPr>
        <p:spPr>
          <a:xfrm>
            <a:off x="533400" y="3352800"/>
            <a:ext cx="8610600" cy="1785104"/>
          </a:xfrm>
          <a:prstGeom prst="rect">
            <a:avLst/>
          </a:prstGeom>
        </p:spPr>
        <p:txBody>
          <a:bodyPr wrap="square">
            <a:spAutoFit/>
          </a:bodyPr>
          <a:lstStyle/>
          <a:p>
            <a:pPr marL="457200" indent="-457200">
              <a:buAutoNum type="alphaLcPeriod"/>
            </a:pPr>
            <a:r>
              <a:rPr lang="en-US" sz="2200" dirty="0" smtClean="0"/>
              <a:t>Among the factors which influence the longevity of seeds, of particular importance are </a:t>
            </a:r>
            <a:r>
              <a:rPr lang="en-US" sz="2200" b="1" dirty="0" smtClean="0"/>
              <a:t>temperature and moisture content</a:t>
            </a:r>
            <a:r>
              <a:rPr lang="en-US" sz="2200" dirty="0" smtClean="0"/>
              <a:t>.</a:t>
            </a:r>
          </a:p>
          <a:p>
            <a:pPr marL="457200" indent="-457200">
              <a:buAutoNum type="alphaLcPeriod"/>
            </a:pPr>
            <a:r>
              <a:rPr lang="en-US" sz="2200" b="1" dirty="0" smtClean="0"/>
              <a:t>Temperature and moisture content</a:t>
            </a:r>
            <a:r>
              <a:rPr lang="en-US" sz="2200" dirty="0" smtClean="0"/>
              <a:t> are particularly important factors influencing the longevity of seeds.</a:t>
            </a:r>
          </a:p>
          <a:p>
            <a:pPr marL="457200" indent="-457200">
              <a:buAutoNum type="alphaLcPeriod"/>
            </a:pPr>
            <a:endParaRPr lang="en-US" sz="2200" dirty="0"/>
          </a:p>
        </p:txBody>
      </p:sp>
      <p:sp>
        <p:nvSpPr>
          <p:cNvPr id="8" name="Rectangle 7"/>
          <p:cNvSpPr/>
          <p:nvPr/>
        </p:nvSpPr>
        <p:spPr>
          <a:xfrm>
            <a:off x="533400" y="4954250"/>
            <a:ext cx="8229600" cy="1446550"/>
          </a:xfrm>
          <a:prstGeom prst="rect">
            <a:avLst/>
          </a:prstGeom>
        </p:spPr>
        <p:txBody>
          <a:bodyPr wrap="square">
            <a:spAutoFit/>
          </a:bodyPr>
          <a:lstStyle/>
          <a:p>
            <a:pPr marL="457200" indent="-457200">
              <a:buAutoNum type="alphaLcPeriod"/>
            </a:pPr>
            <a:r>
              <a:rPr lang="en-US" sz="2200" dirty="0" smtClean="0"/>
              <a:t>However, </a:t>
            </a:r>
            <a:r>
              <a:rPr lang="en-US" sz="2200" b="1" dirty="0" smtClean="0"/>
              <a:t>this operation is only defined for some nouns</a:t>
            </a:r>
            <a:r>
              <a:rPr lang="en-US" sz="2200" dirty="0" smtClean="0"/>
              <a:t>, which are called countable nouns.</a:t>
            </a:r>
          </a:p>
          <a:p>
            <a:pPr marL="457200" indent="-457200">
              <a:buAutoNum type="alphaLcPeriod"/>
            </a:pPr>
            <a:r>
              <a:rPr lang="en-US" sz="2200" dirty="0" smtClean="0"/>
              <a:t>However, </a:t>
            </a:r>
            <a:r>
              <a:rPr lang="en-US" sz="2200" b="1" dirty="0" smtClean="0"/>
              <a:t>only for some nouns this operation is defined</a:t>
            </a:r>
            <a:r>
              <a:rPr lang="en-US" sz="2200" dirty="0" smtClean="0"/>
              <a:t>, these nouns are called countable nouns.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lide(fromLeft)">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slide(fromLeft)">
                                      <p:cBhvr>
                                        <p:cTn id="20" dur="2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slide(fromLeft)">
                                      <p:cBhvr>
                                        <p:cTn id="25" dur="20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slide(fromLeft)">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533400" y="533400"/>
            <a:ext cx="8229600" cy="1446550"/>
          </a:xfrm>
          <a:prstGeom prst="rect">
            <a:avLst/>
          </a:prstGeom>
        </p:spPr>
        <p:txBody>
          <a:bodyPr wrap="square">
            <a:spAutoFit/>
          </a:bodyPr>
          <a:lstStyle/>
          <a:p>
            <a:pPr marL="457200" indent="-457200">
              <a:buAutoNum type="alphaLcPeriod"/>
            </a:pPr>
            <a:r>
              <a:rPr lang="en-US" sz="2200" b="1" dirty="0" smtClean="0"/>
              <a:t>To do this exercise</a:t>
            </a:r>
            <a:r>
              <a:rPr lang="en-US" sz="2200" dirty="0" smtClean="0"/>
              <a:t>, you do not need to be able to understand the meaning of the technical words.</a:t>
            </a:r>
          </a:p>
          <a:p>
            <a:pPr marL="457200" indent="-457200">
              <a:buFontTx/>
              <a:buAutoNum type="alphaLcPeriod"/>
            </a:pPr>
            <a:r>
              <a:rPr lang="en-US" sz="2200" dirty="0" smtClean="0"/>
              <a:t>You do not need to be able to understand the meaning of the technical words </a:t>
            </a:r>
            <a:r>
              <a:rPr lang="en-US" sz="2200" b="1" dirty="0" smtClean="0"/>
              <a:t>in order to do this exercise</a:t>
            </a:r>
            <a:r>
              <a:rPr lang="en-US" sz="2200" dirty="0" smtClean="0"/>
              <a:t>.</a:t>
            </a:r>
            <a:endParaRPr lang="en-US" sz="2200" dirty="0"/>
          </a:p>
        </p:txBody>
      </p:sp>
      <p:sp>
        <p:nvSpPr>
          <p:cNvPr id="10" name="Rectangle 9"/>
          <p:cNvSpPr/>
          <p:nvPr/>
        </p:nvSpPr>
        <p:spPr>
          <a:xfrm>
            <a:off x="533400" y="3269159"/>
            <a:ext cx="8229600" cy="769441"/>
          </a:xfrm>
          <a:prstGeom prst="rect">
            <a:avLst/>
          </a:prstGeom>
        </p:spPr>
        <p:txBody>
          <a:bodyPr wrap="square">
            <a:spAutoFit/>
          </a:bodyPr>
          <a:lstStyle/>
          <a:p>
            <a:pPr marL="457200" indent="-457200"/>
            <a:r>
              <a:rPr lang="en-US" sz="2200" dirty="0" smtClean="0"/>
              <a:t>Anyway, for emphasis reasons, you can sometimes put something else first:</a:t>
            </a:r>
          </a:p>
        </p:txBody>
      </p:sp>
      <p:sp>
        <p:nvSpPr>
          <p:cNvPr id="11" name="Rectangle 10"/>
          <p:cNvSpPr/>
          <p:nvPr/>
        </p:nvSpPr>
        <p:spPr>
          <a:xfrm>
            <a:off x="533400" y="4419600"/>
            <a:ext cx="8229600" cy="1107996"/>
          </a:xfrm>
          <a:prstGeom prst="rect">
            <a:avLst/>
          </a:prstGeom>
        </p:spPr>
        <p:txBody>
          <a:bodyPr wrap="square">
            <a:spAutoFit/>
          </a:bodyPr>
          <a:lstStyle/>
          <a:p>
            <a:pPr marL="457200" indent="-457200">
              <a:buFontTx/>
              <a:buChar char="-"/>
            </a:pPr>
            <a:r>
              <a:rPr lang="en-US" sz="2200" b="1" dirty="0" smtClean="0"/>
              <a:t>Lee</a:t>
            </a:r>
            <a:r>
              <a:rPr lang="en-US" sz="2200" dirty="0" smtClean="0"/>
              <a:t> noted that 40% of the data was erroneous, contrasting with..</a:t>
            </a:r>
          </a:p>
          <a:p>
            <a:pPr marL="457200" indent="-457200">
              <a:buFontTx/>
              <a:buChar char="-"/>
            </a:pPr>
            <a:r>
              <a:rPr lang="en-US" sz="2200" dirty="0" smtClean="0"/>
              <a:t>Up to 40% of the data was misleading, </a:t>
            </a:r>
            <a:r>
              <a:rPr lang="en-US" sz="2200" b="1" dirty="0" smtClean="0"/>
              <a:t>Lee</a:t>
            </a:r>
            <a:r>
              <a:rPr lang="en-US" sz="2200" dirty="0" smtClean="0"/>
              <a:t> notes.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57200" y="533400"/>
            <a:ext cx="8458200" cy="430887"/>
          </a:xfrm>
          <a:prstGeom prst="rect">
            <a:avLst/>
          </a:prstGeom>
        </p:spPr>
        <p:txBody>
          <a:bodyPr wrap="square">
            <a:spAutoFit/>
          </a:bodyPr>
          <a:lstStyle/>
          <a:p>
            <a:r>
              <a:rPr lang="en-US" sz="2200" dirty="0" smtClean="0"/>
              <a:t>3) Avoid delaying the subject.</a:t>
            </a:r>
          </a:p>
        </p:txBody>
      </p:sp>
      <p:sp>
        <p:nvSpPr>
          <p:cNvPr id="9" name="Rectangle 8"/>
          <p:cNvSpPr/>
          <p:nvPr/>
        </p:nvSpPr>
        <p:spPr>
          <a:xfrm>
            <a:off x="457200" y="1143000"/>
            <a:ext cx="8458200" cy="430887"/>
          </a:xfrm>
          <a:prstGeom prst="rect">
            <a:avLst/>
          </a:prstGeom>
        </p:spPr>
        <p:txBody>
          <a:bodyPr wrap="square">
            <a:spAutoFit/>
          </a:bodyPr>
          <a:lstStyle/>
          <a:p>
            <a:r>
              <a:rPr lang="en-US" sz="2200" dirty="0" smtClean="0"/>
              <a:t>    Don’t begin a sentence with a subordinate or an impersonal </a:t>
            </a:r>
            <a:r>
              <a:rPr lang="en-US" sz="2200" i="1" dirty="0" smtClean="0"/>
              <a:t>it</a:t>
            </a:r>
            <a:r>
              <a:rPr lang="en-US" sz="2200" dirty="0" smtClean="0"/>
              <a:t>.</a:t>
            </a:r>
          </a:p>
        </p:txBody>
      </p:sp>
      <p:sp>
        <p:nvSpPr>
          <p:cNvPr id="11" name="Rectangle 10"/>
          <p:cNvSpPr/>
          <p:nvPr/>
        </p:nvSpPr>
        <p:spPr>
          <a:xfrm>
            <a:off x="762000" y="4373940"/>
            <a:ext cx="8458200" cy="1569660"/>
          </a:xfrm>
          <a:prstGeom prst="rect">
            <a:avLst/>
          </a:prstGeom>
        </p:spPr>
        <p:txBody>
          <a:bodyPr wrap="square">
            <a:spAutoFit/>
          </a:bodyPr>
          <a:lstStyle/>
          <a:p>
            <a:r>
              <a:rPr lang="en-US" sz="2400" dirty="0" smtClean="0"/>
              <a:t> Beginning </a:t>
            </a:r>
            <a:r>
              <a:rPr lang="en-US" sz="2400" dirty="0" smtClean="0"/>
              <a:t>a sentence with a time phrase containing the verb </a:t>
            </a:r>
            <a:r>
              <a:rPr lang="en-US" sz="2400" i="1" dirty="0" smtClean="0"/>
              <a:t>to be</a:t>
            </a:r>
            <a:r>
              <a:rPr lang="en-US" sz="2400" dirty="0" smtClean="0"/>
              <a:t>  (typical in Italian) is </a:t>
            </a:r>
            <a:r>
              <a:rPr lang="en-US" sz="2400" b="1" dirty="0" smtClean="0"/>
              <a:t>wrong</a:t>
            </a:r>
            <a:r>
              <a:rPr lang="en-US" sz="2400" dirty="0" smtClean="0"/>
              <a:t>.</a:t>
            </a:r>
          </a:p>
          <a:p>
            <a:pPr lvl="1">
              <a:buFontTx/>
              <a:buChar char="-"/>
            </a:pPr>
            <a:r>
              <a:rPr lang="en-US" sz="2400" dirty="0" smtClean="0"/>
              <a:t>They are three years that…</a:t>
            </a:r>
          </a:p>
          <a:p>
            <a:pPr lvl="1">
              <a:buFontTx/>
              <a:buChar char="-"/>
            </a:pPr>
            <a:r>
              <a:rPr lang="en-US" sz="2400" dirty="0" smtClean="0"/>
              <a:t>It is since </a:t>
            </a:r>
            <a:r>
              <a:rPr lang="en-US" sz="2400" dirty="0" smtClean="0"/>
              <a:t>1998 that…</a:t>
            </a:r>
            <a:endParaRPr lang="en-US" sz="2400" dirty="0"/>
          </a:p>
        </p:txBody>
      </p:sp>
      <p:sp>
        <p:nvSpPr>
          <p:cNvPr id="7" name="Rectangle 6"/>
          <p:cNvSpPr/>
          <p:nvPr/>
        </p:nvSpPr>
        <p:spPr>
          <a:xfrm>
            <a:off x="762000" y="1905000"/>
            <a:ext cx="8458200" cy="1107996"/>
          </a:xfrm>
          <a:prstGeom prst="rect">
            <a:avLst/>
          </a:prstGeom>
        </p:spPr>
        <p:txBody>
          <a:bodyPr wrap="square">
            <a:spAutoFit/>
          </a:bodyPr>
          <a:lstStyle/>
          <a:p>
            <a:r>
              <a:rPr lang="en-US" sz="2200" dirty="0" smtClean="0"/>
              <a:t>Impersonal “it” should be replaced by a modal verb:</a:t>
            </a:r>
          </a:p>
          <a:p>
            <a:pPr>
              <a:buFontTx/>
              <a:buChar char="-"/>
            </a:pPr>
            <a:r>
              <a:rPr lang="en-US" sz="2200" dirty="0" smtClean="0"/>
              <a:t>It is recommended to distribute users evenly </a:t>
            </a:r>
            <a:r>
              <a:rPr lang="en-US" sz="2200" dirty="0" err="1" smtClean="0">
                <a:sym typeface="Wingdings"/>
              </a:rPr>
              <a:t></a:t>
            </a:r>
            <a:endParaRPr lang="en-US" sz="2200" dirty="0" smtClean="0">
              <a:sym typeface="Wingdings"/>
            </a:endParaRPr>
          </a:p>
          <a:p>
            <a:r>
              <a:rPr lang="en-US" sz="2200" dirty="0" smtClean="0">
                <a:sym typeface="Wingdings"/>
              </a:rPr>
              <a:t>					</a:t>
            </a:r>
            <a:r>
              <a:rPr lang="en-US" sz="2200" dirty="0" smtClean="0">
                <a:sym typeface="Wingdings"/>
              </a:rPr>
              <a:t>Users should be distributed </a:t>
            </a:r>
            <a:r>
              <a:rPr lang="en-US" sz="2200" dirty="0" smtClean="0">
                <a:sym typeface="Wingdings"/>
              </a:rPr>
              <a:t>evenly</a:t>
            </a:r>
          </a:p>
        </p:txBody>
      </p:sp>
      <p:sp>
        <p:nvSpPr>
          <p:cNvPr id="8" name="Rectangle 7"/>
          <p:cNvSpPr/>
          <p:nvPr/>
        </p:nvSpPr>
        <p:spPr>
          <a:xfrm>
            <a:off x="762000" y="3116759"/>
            <a:ext cx="8458200" cy="769441"/>
          </a:xfrm>
          <a:prstGeom prst="rect">
            <a:avLst/>
          </a:prstGeom>
        </p:spPr>
        <p:txBody>
          <a:bodyPr wrap="square">
            <a:spAutoFit/>
          </a:bodyPr>
          <a:lstStyle/>
          <a:p>
            <a:pPr>
              <a:buFontTx/>
              <a:buChar char="-"/>
            </a:pPr>
            <a:r>
              <a:rPr lang="en-US" sz="2200" dirty="0" smtClean="0">
                <a:sym typeface="Wingdings"/>
              </a:rPr>
              <a:t>It is possible to do this with the new system </a:t>
            </a:r>
            <a:r>
              <a:rPr lang="en-US" sz="2200" dirty="0" err="1" smtClean="0">
                <a:sym typeface="Wingdings"/>
              </a:rPr>
              <a:t></a:t>
            </a:r>
            <a:endParaRPr lang="en-US" sz="2200" dirty="0" smtClean="0">
              <a:sym typeface="Wingdings"/>
            </a:endParaRPr>
          </a:p>
          <a:p>
            <a:r>
              <a:rPr lang="en-US" sz="2200" dirty="0" smtClean="0">
                <a:sym typeface="Wingdings"/>
              </a:rPr>
              <a:t>					This can be done with the new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1800" decel="100000" fill="hold"/>
                                        <p:tgtEl>
                                          <p:spTgt spid="4"/>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anim calcmode="lin" valueType="num">
                                      <p:cBhvr>
                                        <p:cTn id="16" dur="2000" fill="hold"/>
                                        <p:tgtEl>
                                          <p:spTgt spid="9"/>
                                        </p:tgtEl>
                                        <p:attrNameLst>
                                          <p:attrName>ppt_x</p:attrName>
                                        </p:attrNameLst>
                                      </p:cBhvr>
                                      <p:tavLst>
                                        <p:tav tm="0">
                                          <p:val>
                                            <p:strVal val="#ppt_x"/>
                                          </p:val>
                                        </p:tav>
                                        <p:tav tm="100000">
                                          <p:val>
                                            <p:strVal val="#ppt_x"/>
                                          </p:val>
                                        </p:tav>
                                      </p:tavLst>
                                    </p:anim>
                                    <p:anim calcmode="lin" valueType="num">
                                      <p:cBhvr>
                                        <p:cTn id="17" dur="1800" decel="100000" fill="hold"/>
                                        <p:tgtEl>
                                          <p:spTgt spid="9"/>
                                        </p:tgtEl>
                                        <p:attrNameLst>
                                          <p:attrName>ppt_y</p:attrName>
                                        </p:attrNameLst>
                                      </p:cBhvr>
                                      <p:tavLst>
                                        <p:tav tm="0">
                                          <p:val>
                                            <p:strVal val="#ppt_y+1"/>
                                          </p:val>
                                        </p:tav>
                                        <p:tav tm="100000">
                                          <p:val>
                                            <p:strVal val="#ppt_y-.03"/>
                                          </p:val>
                                        </p:tav>
                                      </p:tavLst>
                                    </p:anim>
                                    <p:anim calcmode="lin" valueType="num">
                                      <p:cBhvr>
                                        <p:cTn id="18" dur="200" accel="100000" fill="hold">
                                          <p:stCondLst>
                                            <p:cond delay="18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anim calcmode="lin" valueType="num">
                                      <p:cBhvr>
                                        <p:cTn id="24" dur="2000" fill="hold"/>
                                        <p:tgtEl>
                                          <p:spTgt spid="7"/>
                                        </p:tgtEl>
                                        <p:attrNameLst>
                                          <p:attrName>ppt_x</p:attrName>
                                        </p:attrNameLst>
                                      </p:cBhvr>
                                      <p:tavLst>
                                        <p:tav tm="0">
                                          <p:val>
                                            <p:strVal val="#ppt_x"/>
                                          </p:val>
                                        </p:tav>
                                        <p:tav tm="100000">
                                          <p:val>
                                            <p:strVal val="#ppt_x"/>
                                          </p:val>
                                        </p:tav>
                                      </p:tavLst>
                                    </p:anim>
                                    <p:anim calcmode="lin" valueType="num">
                                      <p:cBhvr>
                                        <p:cTn id="25" dur="1800" decel="100000" fill="hold"/>
                                        <p:tgtEl>
                                          <p:spTgt spid="7"/>
                                        </p:tgtEl>
                                        <p:attrNameLst>
                                          <p:attrName>ppt_y</p:attrName>
                                        </p:attrNameLst>
                                      </p:cBhvr>
                                      <p:tavLst>
                                        <p:tav tm="0">
                                          <p:val>
                                            <p:strVal val="#ppt_y+1"/>
                                          </p:val>
                                        </p:tav>
                                        <p:tav tm="100000">
                                          <p:val>
                                            <p:strVal val="#ppt_y-.03"/>
                                          </p:val>
                                        </p:tav>
                                      </p:tavLst>
                                    </p:anim>
                                    <p:anim calcmode="lin" valueType="num">
                                      <p:cBhvr>
                                        <p:cTn id="26" dur="200" accel="100000" fill="hold">
                                          <p:stCondLst>
                                            <p:cond delay="18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anim calcmode="lin" valueType="num">
                                      <p:cBhvr>
                                        <p:cTn id="32" dur="2000" fill="hold"/>
                                        <p:tgtEl>
                                          <p:spTgt spid="8"/>
                                        </p:tgtEl>
                                        <p:attrNameLst>
                                          <p:attrName>ppt_x</p:attrName>
                                        </p:attrNameLst>
                                      </p:cBhvr>
                                      <p:tavLst>
                                        <p:tav tm="0">
                                          <p:val>
                                            <p:strVal val="#ppt_x"/>
                                          </p:val>
                                        </p:tav>
                                        <p:tav tm="100000">
                                          <p:val>
                                            <p:strVal val="#ppt_x"/>
                                          </p:val>
                                        </p:tav>
                                      </p:tavLst>
                                    </p:anim>
                                    <p:anim calcmode="lin" valueType="num">
                                      <p:cBhvr>
                                        <p:cTn id="33" dur="1800" decel="100000" fill="hold"/>
                                        <p:tgtEl>
                                          <p:spTgt spid="8"/>
                                        </p:tgtEl>
                                        <p:attrNameLst>
                                          <p:attrName>ppt_y</p:attrName>
                                        </p:attrNameLst>
                                      </p:cBhvr>
                                      <p:tavLst>
                                        <p:tav tm="0">
                                          <p:val>
                                            <p:strVal val="#ppt_y+1"/>
                                          </p:val>
                                        </p:tav>
                                        <p:tav tm="100000">
                                          <p:val>
                                            <p:strVal val="#ppt_y-.03"/>
                                          </p:val>
                                        </p:tav>
                                      </p:tavLst>
                                    </p:anim>
                                    <p:anim calcmode="lin" valueType="num">
                                      <p:cBhvr>
                                        <p:cTn id="34" dur="200" accel="100000" fill="hold">
                                          <p:stCondLst>
                                            <p:cond delay="18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anim calcmode="lin" valueType="num">
                                      <p:cBhvr>
                                        <p:cTn id="40" dur="2000" fill="hold"/>
                                        <p:tgtEl>
                                          <p:spTgt spid="11"/>
                                        </p:tgtEl>
                                        <p:attrNameLst>
                                          <p:attrName>ppt_x</p:attrName>
                                        </p:attrNameLst>
                                      </p:cBhvr>
                                      <p:tavLst>
                                        <p:tav tm="0">
                                          <p:val>
                                            <p:strVal val="#ppt_x"/>
                                          </p:val>
                                        </p:tav>
                                        <p:tav tm="100000">
                                          <p:val>
                                            <p:strVal val="#ppt_x"/>
                                          </p:val>
                                        </p:tav>
                                      </p:tavLst>
                                    </p:anim>
                                    <p:anim calcmode="lin" valueType="num">
                                      <p:cBhvr>
                                        <p:cTn id="41" dur="1800" decel="100000" fill="hold"/>
                                        <p:tgtEl>
                                          <p:spTgt spid="11"/>
                                        </p:tgtEl>
                                        <p:attrNameLst>
                                          <p:attrName>ppt_y</p:attrName>
                                        </p:attrNameLst>
                                      </p:cBhvr>
                                      <p:tavLst>
                                        <p:tav tm="0">
                                          <p:val>
                                            <p:strVal val="#ppt_y+1"/>
                                          </p:val>
                                        </p:tav>
                                        <p:tav tm="100000">
                                          <p:val>
                                            <p:strVal val="#ppt_y-.03"/>
                                          </p:val>
                                        </p:tav>
                                      </p:tavLst>
                                    </p:anim>
                                    <p:anim calcmode="lin" valueType="num">
                                      <p:cBhvr>
                                        <p:cTn id="42" dur="200" accel="100000" fill="hold">
                                          <p:stCondLst>
                                            <p:cond delay="18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P spid="7" grpId="0"/>
      <p:bldP spid="8" grpId="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457200" y="685800"/>
            <a:ext cx="8458200" cy="1446550"/>
          </a:xfrm>
          <a:prstGeom prst="rect">
            <a:avLst/>
          </a:prstGeom>
        </p:spPr>
        <p:txBody>
          <a:bodyPr wrap="square">
            <a:spAutoFit/>
          </a:bodyPr>
          <a:lstStyle/>
          <a:p>
            <a:r>
              <a:rPr lang="en-US" sz="2200" dirty="0" smtClean="0"/>
              <a:t>4</a:t>
            </a:r>
            <a:r>
              <a:rPr lang="en-US" sz="2200" dirty="0" smtClean="0"/>
              <a:t>) Avoid inserting parenthetical information between the subject and the verb.</a:t>
            </a:r>
          </a:p>
          <a:p>
            <a:r>
              <a:rPr lang="en-US" sz="2200" dirty="0" smtClean="0"/>
              <a:t>Always make sure the verb is as near to the beginning of the sentence as possible and next to the subject.</a:t>
            </a:r>
          </a:p>
        </p:txBody>
      </p:sp>
      <p:sp>
        <p:nvSpPr>
          <p:cNvPr id="13" name="Rectangle 12"/>
          <p:cNvSpPr/>
          <p:nvPr/>
        </p:nvSpPr>
        <p:spPr>
          <a:xfrm>
            <a:off x="457200" y="2998113"/>
            <a:ext cx="8458200" cy="769441"/>
          </a:xfrm>
          <a:prstGeom prst="rect">
            <a:avLst/>
          </a:prstGeom>
        </p:spPr>
        <p:txBody>
          <a:bodyPr wrap="square">
            <a:spAutoFit/>
          </a:bodyPr>
          <a:lstStyle/>
          <a:p>
            <a:r>
              <a:rPr lang="en-US" sz="2200" dirty="0" smtClean="0"/>
              <a:t>5) Always mind the position of </a:t>
            </a:r>
            <a:r>
              <a:rPr lang="en-US" sz="2200" dirty="0" smtClean="0"/>
              <a:t>adverbs, adjectives, and time phrases.</a:t>
            </a:r>
            <a:endParaRPr lang="en-US" sz="2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anim calcmode="lin" valueType="num">
                                      <p:cBhvr>
                                        <p:cTn id="8" dur="2000" fill="hold"/>
                                        <p:tgtEl>
                                          <p:spTgt spid="12"/>
                                        </p:tgtEl>
                                        <p:attrNameLst>
                                          <p:attrName>ppt_x</p:attrName>
                                        </p:attrNameLst>
                                      </p:cBhvr>
                                      <p:tavLst>
                                        <p:tav tm="0">
                                          <p:val>
                                            <p:strVal val="#ppt_x"/>
                                          </p:val>
                                        </p:tav>
                                        <p:tav tm="100000">
                                          <p:val>
                                            <p:strVal val="#ppt_x"/>
                                          </p:val>
                                        </p:tav>
                                      </p:tavLst>
                                    </p:anim>
                                    <p:anim calcmode="lin" valueType="num">
                                      <p:cBhvr>
                                        <p:cTn id="9" dur="1800" decel="100000" fill="hold"/>
                                        <p:tgtEl>
                                          <p:spTgt spid="1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anim calcmode="lin" valueType="num">
                                      <p:cBhvr>
                                        <p:cTn id="16" dur="2000" fill="hold"/>
                                        <p:tgtEl>
                                          <p:spTgt spid="13"/>
                                        </p:tgtEl>
                                        <p:attrNameLst>
                                          <p:attrName>ppt_x</p:attrName>
                                        </p:attrNameLst>
                                      </p:cBhvr>
                                      <p:tavLst>
                                        <p:tav tm="0">
                                          <p:val>
                                            <p:strVal val="#ppt_x"/>
                                          </p:val>
                                        </p:tav>
                                        <p:tav tm="100000">
                                          <p:val>
                                            <p:strVal val="#ppt_x"/>
                                          </p:val>
                                        </p:tav>
                                      </p:tavLst>
                                    </p:anim>
                                    <p:anim calcmode="lin" valueType="num">
                                      <p:cBhvr>
                                        <p:cTn id="17" dur="1800" decel="100000" fill="hold"/>
                                        <p:tgtEl>
                                          <p:spTgt spid="13"/>
                                        </p:tgtEl>
                                        <p:attrNameLst>
                                          <p:attrName>ppt_y</p:attrName>
                                        </p:attrNameLst>
                                      </p:cBhvr>
                                      <p:tavLst>
                                        <p:tav tm="0">
                                          <p:val>
                                            <p:strVal val="#ppt_y+1"/>
                                          </p:val>
                                        </p:tav>
                                        <p:tav tm="100000">
                                          <p:val>
                                            <p:strVal val="#ppt_y-.03"/>
                                          </p:val>
                                        </p:tav>
                                      </p:tavLst>
                                    </p:anim>
                                    <p:anim calcmode="lin" valueType="num">
                                      <p:cBhvr>
                                        <p:cTn id="18" dur="200" accel="100000" fill="hold">
                                          <p:stCondLst>
                                            <p:cond delay="18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ial Narrow"/>
                <a:cs typeface="Arial Narrow"/>
              </a:rPr>
              <a:t>Factoids</a:t>
            </a:r>
            <a:endParaRPr lang="en-US" dirty="0">
              <a:latin typeface="Arial Narrow"/>
              <a:cs typeface="Arial Narrow"/>
            </a:endParaRPr>
          </a:p>
        </p:txBody>
      </p:sp>
      <p:sp>
        <p:nvSpPr>
          <p:cNvPr id="3" name="Content Placeholder 2"/>
          <p:cNvSpPr>
            <a:spLocks noGrp="1"/>
          </p:cNvSpPr>
          <p:nvPr>
            <p:ph idx="1"/>
          </p:nvPr>
        </p:nvSpPr>
        <p:spPr>
          <a:xfrm>
            <a:off x="457200" y="1417638"/>
            <a:ext cx="8229600" cy="4983162"/>
          </a:xfrm>
        </p:spPr>
        <p:txBody>
          <a:bodyPr>
            <a:noAutofit/>
          </a:bodyPr>
          <a:lstStyle/>
          <a:p>
            <a:pPr marL="0">
              <a:buNone/>
            </a:pPr>
            <a:r>
              <a:rPr lang="en-US" sz="2800" dirty="0">
                <a:latin typeface="Arial Narrow"/>
                <a:cs typeface="Arial Narrow"/>
              </a:rPr>
              <a:t>Every day 7000 scientific papers are written, but not necessarily accepted for publication.</a:t>
            </a:r>
          </a:p>
          <a:p>
            <a:pPr marL="0" algn="ctr">
              <a:buNone/>
            </a:pPr>
            <a:r>
              <a:rPr lang="en-US" sz="2800" dirty="0" smtClean="0">
                <a:latin typeface="Arial Narrow"/>
                <a:cs typeface="Arial Narrow"/>
              </a:rPr>
              <a:t> *</a:t>
            </a:r>
            <a:r>
              <a:rPr lang="en-US" sz="2800" dirty="0">
                <a:latin typeface="Arial Narrow"/>
                <a:cs typeface="Arial Narrow"/>
              </a:rPr>
              <a:t>****</a:t>
            </a:r>
          </a:p>
          <a:p>
            <a:pPr marL="0">
              <a:buNone/>
            </a:pPr>
            <a:r>
              <a:rPr lang="en-US" sz="2800" dirty="0">
                <a:latin typeface="Arial Narrow"/>
                <a:cs typeface="Arial Narrow"/>
              </a:rPr>
              <a:t>At least two thirds of published scientific papers are written by researchers whose first language is not English.</a:t>
            </a:r>
          </a:p>
          <a:p>
            <a:pPr marL="0" algn="ctr">
              <a:buNone/>
            </a:pPr>
            <a:r>
              <a:rPr lang="en-US" sz="2800" dirty="0" smtClean="0">
                <a:latin typeface="Arial Narrow"/>
                <a:cs typeface="Arial Narrow"/>
              </a:rPr>
              <a:t> *</a:t>
            </a:r>
            <a:r>
              <a:rPr lang="en-US" sz="2800" dirty="0">
                <a:latin typeface="Arial Narrow"/>
                <a:cs typeface="Arial Narrow"/>
              </a:rPr>
              <a:t>****</a:t>
            </a:r>
          </a:p>
          <a:p>
            <a:pPr marL="0">
              <a:buNone/>
            </a:pPr>
            <a:r>
              <a:rPr lang="en-US" sz="2800" dirty="0">
                <a:latin typeface="Arial Narrow"/>
                <a:cs typeface="Arial Narrow"/>
              </a:rPr>
              <a:t>Approximately 20% of the comments referees make when reviewing papers for possible publication in international journals regard English language issues</a:t>
            </a:r>
            <a:r>
              <a:rPr lang="en-US" sz="2800" dirty="0" smtClean="0">
                <a:latin typeface="Arial Narrow"/>
                <a:cs typeface="Arial Narrow"/>
              </a:rPr>
              <a:t>. </a:t>
            </a:r>
            <a:endParaRPr lang="en-US" sz="2800" dirty="0">
              <a:latin typeface="Arial Narrow"/>
              <a:cs typeface="Arial Narrow"/>
            </a:endParaRPr>
          </a:p>
          <a:p>
            <a:pPr marL="0">
              <a:buNone/>
            </a:pPr>
            <a:endParaRPr lang="en-US" sz="28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50000" decel="5000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accel="50000" decel="5000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accel="50000" decel="50000"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Autofit/>
          </a:bodyPr>
          <a:lstStyle/>
          <a:p>
            <a:pPr marL="0">
              <a:buNone/>
            </a:pPr>
            <a:r>
              <a:rPr lang="en-US" sz="2800" dirty="0" smtClean="0">
                <a:latin typeface="Arial Narrow"/>
                <a:cs typeface="Arial Narrow"/>
              </a:rPr>
              <a:t>A much disputed report drafted by the Organization for Economic Cooperation and Development found that only 12% of Italian and Spanish university graduates reached the top levels on a standard literacy test, whereas around 13% of high school students reached these levels in Japan and the Netherlands.</a:t>
            </a:r>
          </a:p>
          <a:p>
            <a:pPr marL="0" algn="ctr">
              <a:buNone/>
            </a:pPr>
            <a:r>
              <a:rPr lang="en-US" sz="2800" dirty="0" smtClean="0">
                <a:latin typeface="Arial Narrow"/>
                <a:cs typeface="Arial Narrow"/>
              </a:rPr>
              <a:t> *****</a:t>
            </a:r>
          </a:p>
          <a:p>
            <a:pPr marL="0">
              <a:buNone/>
            </a:pPr>
            <a:r>
              <a:rPr lang="en-US" sz="2800" dirty="0" smtClean="0">
                <a:latin typeface="Arial Narrow"/>
                <a:cs typeface="Arial Narrow"/>
              </a:rPr>
              <a:t>In the EU alone there are over 250,000 PhD students.</a:t>
            </a:r>
          </a:p>
          <a:p>
            <a:pPr marL="0" algn="ctr">
              <a:buNone/>
            </a:pPr>
            <a:r>
              <a:rPr lang="en-US" sz="2800" dirty="0" smtClean="0">
                <a:latin typeface="Arial Narrow"/>
                <a:cs typeface="Arial Narrow"/>
              </a:rPr>
              <a:t>*****</a:t>
            </a:r>
          </a:p>
          <a:p>
            <a:pPr marL="0">
              <a:buNone/>
            </a:pPr>
            <a:r>
              <a:rPr lang="en-US" sz="2800" dirty="0" smtClean="0">
                <a:latin typeface="Arial Narrow"/>
                <a:cs typeface="Arial Narrow"/>
              </a:rPr>
              <a:t>China has nearly one million researchers, Japan 675,000, the Russian Federation 500,000.</a:t>
            </a:r>
          </a:p>
          <a:p>
            <a:endParaRPr lang="en-US" sz="28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3276600"/>
          </a:xfrm>
        </p:spPr>
        <p:txBody>
          <a:bodyPr>
            <a:normAutofit/>
          </a:bodyPr>
          <a:lstStyle/>
          <a:p>
            <a:pPr marL="0">
              <a:lnSpc>
                <a:spcPct val="150000"/>
              </a:lnSpc>
              <a:spcBef>
                <a:spcPts val="0"/>
              </a:spcBef>
              <a:buNone/>
            </a:pPr>
            <a:r>
              <a:rPr lang="en-US" sz="2800" dirty="0">
                <a:latin typeface="Arial Narrow"/>
                <a:cs typeface="Arial Narrow"/>
              </a:rPr>
              <a:t>Only a few rambling sentences (often as long as a paragraph) would make a whole article sometimes incomprehensible, whereas a relatively large number of lexical ‘errors’ would have no effect on an otherwise well-written </a:t>
            </a:r>
            <a:r>
              <a:rPr lang="en-US" sz="2800" dirty="0" smtClean="0">
                <a:latin typeface="Arial Narrow"/>
                <a:cs typeface="Arial Narrow"/>
              </a:rPr>
              <a:t>article.</a:t>
            </a:r>
          </a:p>
          <a:p>
            <a:pPr marL="0">
              <a:lnSpc>
                <a:spcPct val="150000"/>
              </a:lnSpc>
              <a:spcBef>
                <a:spcPts val="0"/>
              </a:spcBef>
              <a:buNone/>
            </a:pPr>
            <a:r>
              <a:rPr lang="en-US" sz="2000" dirty="0" smtClean="0">
                <a:latin typeface="Arial Narrow"/>
                <a:cs typeface="Arial Narrow"/>
              </a:rPr>
              <a:t>[</a:t>
            </a:r>
            <a:r>
              <a:rPr lang="en-US" sz="2000" dirty="0">
                <a:latin typeface="Arial Narrow"/>
                <a:cs typeface="Arial Narrow"/>
              </a:rPr>
              <a:t>Robert Coates, “Language and publication in Cardiovascular Research articles,” 2002</a:t>
            </a:r>
            <a:r>
              <a:rPr lang="en-US" sz="2000" dirty="0" smtClean="0">
                <a:latin typeface="Arial Narrow"/>
                <a:cs typeface="Arial Narrow"/>
              </a:rPr>
              <a:t>]</a:t>
            </a:r>
            <a:endParaRPr lang="en-US" sz="2000" dirty="0">
              <a:latin typeface="Arial Narrow"/>
              <a:cs typeface="Arial Narrow"/>
            </a:endParaRPr>
          </a:p>
        </p:txBody>
      </p:sp>
      <p:sp>
        <p:nvSpPr>
          <p:cNvPr id="4" name="TextBox 3"/>
          <p:cNvSpPr txBox="1"/>
          <p:nvPr/>
        </p:nvSpPr>
        <p:spPr>
          <a:xfrm>
            <a:off x="457200" y="4610155"/>
            <a:ext cx="8229600" cy="2095445"/>
          </a:xfrm>
          <a:prstGeom prst="rect">
            <a:avLst/>
          </a:prstGeom>
          <a:noFill/>
        </p:spPr>
        <p:txBody>
          <a:bodyPr wrap="square" rtlCol="0">
            <a:spAutoFit/>
          </a:bodyPr>
          <a:lstStyle/>
          <a:p>
            <a:pPr>
              <a:lnSpc>
                <a:spcPct val="150000"/>
              </a:lnSpc>
            </a:pPr>
            <a:r>
              <a:rPr lang="en-US" sz="2200" dirty="0" smtClean="0">
                <a:latin typeface="Arial Narrow"/>
                <a:cs typeface="Arial Narrow"/>
              </a:rPr>
              <a:t>According to Coates, many factors could influence the rejection of an article, but even on equal scientific merit, badly or even carelessly written ones will have less chance of being accepted.</a:t>
            </a:r>
          </a:p>
          <a:p>
            <a:pPr>
              <a:lnSpc>
                <a:spcPct val="150000"/>
              </a:lnSpc>
            </a:pPr>
            <a:endParaRPr lang="en-US" sz="22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lide(fromBottom)">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133600"/>
          </a:xfrm>
        </p:spPr>
        <p:txBody>
          <a:bodyPr>
            <a:noAutofit/>
          </a:bodyPr>
          <a:lstStyle/>
          <a:p>
            <a:pPr algn="l"/>
            <a:r>
              <a:rPr lang="en-US" sz="4000" dirty="0">
                <a:latin typeface="Arial Narrow"/>
                <a:cs typeface="Arial Narrow"/>
              </a:rPr>
              <a:t>A selection of typical comments made by reviewers focusing on clarity rather than grammar:</a:t>
            </a:r>
            <a:br>
              <a:rPr lang="en-US" sz="4000" dirty="0">
                <a:latin typeface="Arial Narrow"/>
                <a:cs typeface="Arial Narrow"/>
              </a:rPr>
            </a:br>
            <a:endParaRPr lang="en-US" sz="4000" dirty="0">
              <a:latin typeface="Arial Narrow"/>
              <a:cs typeface="Arial Narrow"/>
            </a:endParaRPr>
          </a:p>
        </p:txBody>
      </p:sp>
      <p:sp>
        <p:nvSpPr>
          <p:cNvPr id="3" name="Content Placeholder 2"/>
          <p:cNvSpPr>
            <a:spLocks noGrp="1"/>
          </p:cNvSpPr>
          <p:nvPr>
            <p:ph idx="1"/>
          </p:nvPr>
        </p:nvSpPr>
        <p:spPr>
          <a:xfrm>
            <a:off x="457200" y="2286000"/>
            <a:ext cx="8229600" cy="4267200"/>
          </a:xfrm>
        </p:spPr>
        <p:txBody>
          <a:bodyPr>
            <a:noAutofit/>
          </a:bodyPr>
          <a:lstStyle/>
          <a:p>
            <a:pPr marL="342000" lvl="0">
              <a:lnSpc>
                <a:spcPct val="170000"/>
              </a:lnSpc>
              <a:spcBef>
                <a:spcPts val="0"/>
              </a:spcBef>
            </a:pPr>
            <a:r>
              <a:rPr lang="en-US" sz="2200" dirty="0">
                <a:latin typeface="Arial Narrow"/>
                <a:cs typeface="Arial Narrow"/>
              </a:rPr>
              <a:t>It was not at all clear from reading this paper what its precise aims and objectives were and how they fitted into the study. It is a pity as there is potentially some very interesting data here but it is poorly used</a:t>
            </a:r>
            <a:r>
              <a:rPr lang="en-US" sz="2200" dirty="0" smtClean="0">
                <a:latin typeface="Arial Narrow"/>
                <a:cs typeface="Arial Narrow"/>
              </a:rPr>
              <a:t>.</a:t>
            </a:r>
          </a:p>
          <a:p>
            <a:pPr marL="342000" lvl="0">
              <a:lnSpc>
                <a:spcPct val="170000"/>
              </a:lnSpc>
              <a:spcBef>
                <a:spcPts val="0"/>
              </a:spcBef>
            </a:pPr>
            <a:r>
              <a:rPr lang="en-US" sz="2200" dirty="0">
                <a:latin typeface="Arial Narrow"/>
                <a:cs typeface="Arial Narrow"/>
              </a:rPr>
              <a:t>Overall, this paper contains some very interesting data. However, some sections of the paper are not well written – primarily with respect to the findings, which need to be presented more clearly and concisely with better constructed sentences to ensure ease of reading</a:t>
            </a:r>
            <a:r>
              <a:rPr lang="en-US" sz="2200" dirty="0" smtClean="0">
                <a:latin typeface="Arial Narrow"/>
                <a:cs typeface="Arial Narrow"/>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77000"/>
          </a:xfrm>
        </p:spPr>
        <p:txBody>
          <a:bodyPr>
            <a:noAutofit/>
          </a:bodyPr>
          <a:lstStyle/>
          <a:p>
            <a:pPr marL="342000" lvl="0">
              <a:lnSpc>
                <a:spcPct val="170000"/>
              </a:lnSpc>
              <a:spcBef>
                <a:spcPts val="0"/>
              </a:spcBef>
            </a:pPr>
            <a:r>
              <a:rPr lang="en-US" sz="2200" dirty="0" smtClean="0">
                <a:latin typeface="Arial Narrow"/>
                <a:cs typeface="Arial Narrow"/>
              </a:rPr>
              <a:t>The sections need to be introduced to the reader more fully so that they can quickly identify what each one is about and how it relates to the overall story.</a:t>
            </a:r>
          </a:p>
          <a:p>
            <a:pPr marL="342000" lvl="0">
              <a:lnSpc>
                <a:spcPct val="170000"/>
              </a:lnSpc>
              <a:spcBef>
                <a:spcPts val="0"/>
              </a:spcBef>
            </a:pPr>
            <a:r>
              <a:rPr lang="en-US" sz="2200" dirty="0" smtClean="0">
                <a:latin typeface="Arial Narrow"/>
                <a:cs typeface="Arial Narrow"/>
              </a:rPr>
              <a:t>I can tell that the idea is there, but the writing is not clear and strong enough to convey the information to a more general audience.</a:t>
            </a:r>
          </a:p>
          <a:p>
            <a:pPr lvl="0">
              <a:lnSpc>
                <a:spcPct val="170000"/>
              </a:lnSpc>
              <a:spcBef>
                <a:spcPts val="0"/>
              </a:spcBef>
            </a:pPr>
            <a:r>
              <a:rPr lang="en-US" sz="2200" dirty="0" smtClean="0">
                <a:latin typeface="Arial Narrow"/>
                <a:cs typeface="Arial Narrow"/>
              </a:rPr>
              <a:t>This sentence has nothing to do with the rest of the paragraph. The first sentence is the most important of a paragraph: do not waste it on pointless discussion. I had a hard time understanding what this paragraph is really about and it needs major re-organization.</a:t>
            </a:r>
          </a:p>
          <a:p>
            <a:pPr lvl="0">
              <a:lnSpc>
                <a:spcPct val="170000"/>
              </a:lnSpc>
              <a:spcBef>
                <a:spcPts val="0"/>
              </a:spcBef>
            </a:pPr>
            <a:r>
              <a:rPr lang="en-US" sz="2200" dirty="0" smtClean="0">
                <a:latin typeface="Arial Narrow"/>
                <a:cs typeface="Arial Narrow"/>
              </a:rPr>
              <a:t>You need to tell me why all these other studies are relevant. Bring them into context with your findings – do not just report what they found.</a:t>
            </a:r>
          </a:p>
          <a:p>
            <a:pPr marL="342000" lvl="0">
              <a:lnSpc>
                <a:spcPct val="170000"/>
              </a:lnSpc>
              <a:spcBef>
                <a:spcPts val="0"/>
              </a:spcBef>
            </a:pPr>
            <a:endParaRPr lang="en-US" sz="2200" dirty="0" smtClean="0">
              <a:latin typeface="Arial Narrow"/>
              <a:cs typeface="Arial Narrow"/>
            </a:endParaRPr>
          </a:p>
          <a:p>
            <a:pPr marL="342000">
              <a:lnSpc>
                <a:spcPct val="170000"/>
              </a:lnSpc>
              <a:spcBef>
                <a:spcPts val="0"/>
              </a:spcBef>
              <a:buNone/>
            </a:pPr>
            <a:endParaRPr lang="en-US" sz="2200" dirty="0" smtClean="0">
              <a:latin typeface="Arial Narrow"/>
              <a:cs typeface="Arial Narrow"/>
            </a:endParaRPr>
          </a:p>
          <a:p>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Autofit/>
          </a:bodyPr>
          <a:lstStyle/>
          <a:p>
            <a:pPr lvl="0">
              <a:lnSpc>
                <a:spcPct val="170000"/>
              </a:lnSpc>
              <a:spcBef>
                <a:spcPts val="0"/>
              </a:spcBef>
            </a:pPr>
            <a:r>
              <a:rPr lang="en-US" sz="2200" dirty="0" smtClean="0">
                <a:latin typeface="Arial Narrow"/>
                <a:cs typeface="Arial Narrow"/>
              </a:rPr>
              <a:t>I failed to work out what the subject was and what verb related to it, nor could I identify what adjective or what adverb modified what noun or verb. One should be able at least to identify the various components of a sentence and how they relate to each other even if one does not understand the precise meaning of each component.</a:t>
            </a:r>
          </a:p>
          <a:p>
            <a:pPr lvl="0">
              <a:lnSpc>
                <a:spcPct val="170000"/>
              </a:lnSpc>
              <a:spcBef>
                <a:spcPts val="0"/>
              </a:spcBef>
            </a:pPr>
            <a:r>
              <a:rPr lang="en-US" sz="2200" dirty="0" smtClean="0">
                <a:latin typeface="Arial Narrow"/>
                <a:cs typeface="Arial Narrow"/>
              </a:rPr>
              <a:t>The authors have not concluded anything but just given a poor summary of what they have done. Their “Conclusions” read like someone who would rather be back in the lab rather than someone who wants readers to understand how their investigation may have added to the knowledge base in our field.</a:t>
            </a:r>
          </a:p>
          <a:p>
            <a:pPr>
              <a:lnSpc>
                <a:spcPct val="170000"/>
              </a:lnSpc>
              <a:spcBef>
                <a:spcPts val="0"/>
              </a:spcBef>
            </a:pPr>
            <a:endParaRPr lang="en-US" sz="22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600200"/>
          </a:xfrm>
        </p:spPr>
        <p:txBody>
          <a:bodyPr>
            <a:noAutofit/>
          </a:bodyPr>
          <a:lstStyle/>
          <a:p>
            <a:pPr algn="l"/>
            <a:r>
              <a:rPr lang="en-US" sz="3400" dirty="0">
                <a:latin typeface="Arial Narrow"/>
                <a:cs typeface="Arial Narrow"/>
              </a:rPr>
              <a:t>In a 1795 book we can read the following useful advice to students who wanted to “write with perspicuity and accuracy</a:t>
            </a:r>
            <a:r>
              <a:rPr lang="en-US" sz="3400" dirty="0" smtClean="0">
                <a:latin typeface="Arial Narrow"/>
                <a:cs typeface="Arial Narrow"/>
              </a:rPr>
              <a:t>”</a:t>
            </a:r>
            <a:r>
              <a:rPr lang="en-US" sz="3400" dirty="0">
                <a:latin typeface="Arial Narrow"/>
                <a:cs typeface="Arial Narrow"/>
              </a:rPr>
              <a:t>:</a:t>
            </a:r>
          </a:p>
        </p:txBody>
      </p:sp>
      <p:sp>
        <p:nvSpPr>
          <p:cNvPr id="5" name="Content Placeholder 4"/>
          <p:cNvSpPr>
            <a:spLocks noGrp="1"/>
          </p:cNvSpPr>
          <p:nvPr>
            <p:ph idx="1"/>
          </p:nvPr>
        </p:nvSpPr>
        <p:spPr>
          <a:xfrm>
            <a:off x="457200" y="2209800"/>
            <a:ext cx="8229600" cy="4144962"/>
          </a:xfrm>
        </p:spPr>
        <p:txBody>
          <a:bodyPr wrap="square">
            <a:noAutofit/>
          </a:bodyPr>
          <a:lstStyle/>
          <a:p>
            <a:pPr lvl="0"/>
            <a:r>
              <a:rPr lang="en-US" sz="2200" dirty="0">
                <a:latin typeface="Arial Narrow"/>
                <a:cs typeface="Arial Narrow"/>
              </a:rPr>
              <a:t>The first rule for promoting the strength of a sentence is to prune it of all redundant words and members.</a:t>
            </a:r>
          </a:p>
          <a:p>
            <a:pPr lvl="0"/>
            <a:r>
              <a:rPr lang="en-US" sz="2200" dirty="0">
                <a:latin typeface="Arial Narrow"/>
                <a:cs typeface="Arial Narrow"/>
              </a:rPr>
              <a:t>Obscure sentences are generally if not always the result of obscure thought.</a:t>
            </a:r>
          </a:p>
          <a:p>
            <a:pPr lvl="0"/>
            <a:r>
              <a:rPr lang="en-US" sz="2200" dirty="0">
                <a:latin typeface="Arial Narrow"/>
                <a:cs typeface="Arial Narrow"/>
              </a:rPr>
              <a:t>A third rule for preserving the unity of sentences is to keep clear of all unnecessary parentheses.</a:t>
            </a:r>
          </a:p>
          <a:p>
            <a:pPr lvl="0"/>
            <a:r>
              <a:rPr lang="en-US" sz="2200" dirty="0">
                <a:latin typeface="Arial Narrow"/>
                <a:cs typeface="Arial Narrow"/>
              </a:rPr>
              <a:t>Never crowd into one sentence things which have so little connection that they could bear to be divided into two or three sentences.</a:t>
            </a:r>
          </a:p>
          <a:p>
            <a:pPr lvl="0"/>
            <a:r>
              <a:rPr lang="en-US" sz="2200" dirty="0">
                <a:latin typeface="Arial Narrow"/>
                <a:cs typeface="Arial Narrow"/>
              </a:rPr>
              <a:t>A capital rule in the arrangement of sentences is that the words most clearly related should be placed in the sentence as near to each other as possible so as to make their mutual relation clearly appear.</a:t>
            </a:r>
          </a:p>
          <a:p>
            <a:pPr marL="0">
              <a:lnSpc>
                <a:spcPct val="170000"/>
              </a:lnSpc>
              <a:spcBef>
                <a:spcPts val="0"/>
              </a:spcBef>
              <a:buNone/>
            </a:pPr>
            <a:endParaRPr lang="en-US" sz="2200" dirty="0">
              <a:latin typeface="Arial Narrow"/>
              <a:cs typeface="Arial Narrow"/>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accel="50000" decel="5000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accel="50000" decel="50000"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accel="50000" decel="50000"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5" dur="20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accel="50000" decel="50000" fill="hold" grpId="0"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2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20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accel="50000" decel="50000" fill="hold" grpId="0" nodeType="click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 calcmode="lin" valueType="num">
                                      <p:cBhvr additive="base">
                                        <p:cTn id="36" dur="2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7" dur="20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Tela grezza.thmx</Template>
  <TotalTime>2819</TotalTime>
  <Words>2085</Words>
  <Application>Microsoft Macintosh PowerPoint</Application>
  <PresentationFormat>On-screen Show (4:3)</PresentationFormat>
  <Paragraphs>136</Paragraphs>
  <Slides>23</Slides>
  <Notes>0</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Office Theme</vt:lpstr>
      <vt:lpstr>Scientific Writing and Presenting </vt:lpstr>
      <vt:lpstr>Key words</vt:lpstr>
      <vt:lpstr>Factoids</vt:lpstr>
      <vt:lpstr>Slide 4</vt:lpstr>
      <vt:lpstr>Slide 5</vt:lpstr>
      <vt:lpstr>A selection of typical comments made by reviewers focusing on clarity rather than grammar: </vt:lpstr>
      <vt:lpstr>Slide 7</vt:lpstr>
      <vt:lpstr>Slide 8</vt:lpstr>
      <vt:lpstr>In a 1795 book we can read the following useful advice to students who wanted to “write with perspicuity and accuracy”:</vt:lpstr>
      <vt:lpstr>What referees find the most serious and common mistakes are those “interrupt[ing] the flow of the paper making it difficult to understand”. </vt:lpstr>
      <vt:lpstr>Breaking up long sentences</vt:lpstr>
      <vt:lpstr>Slide 12</vt:lpstr>
      <vt:lpstr>Dividing up a long sentence How and Why</vt:lpstr>
      <vt:lpstr>Slide 14</vt:lpstr>
      <vt:lpstr>Why it is better not to use the –ing form</vt:lpstr>
      <vt:lpstr>Slide 16</vt:lpstr>
      <vt:lpstr>Word Order</vt:lpstr>
      <vt:lpstr>Let’s read</vt:lpstr>
      <vt:lpstr>1) Basic word order in English</vt:lpstr>
      <vt:lpstr>Slide 20</vt:lpstr>
      <vt:lpstr>Slide 21</vt:lpstr>
      <vt:lpstr>Slide 22</vt:lpstr>
      <vt:lpstr>Slide 23</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Writing and Presenting </dc:title>
  <dc:creator>alessandra meoni</dc:creator>
  <cp:lastModifiedBy>alessandra meoni</cp:lastModifiedBy>
  <cp:revision>79</cp:revision>
  <dcterms:created xsi:type="dcterms:W3CDTF">2018-11-13T07:28:17Z</dcterms:created>
  <dcterms:modified xsi:type="dcterms:W3CDTF">2018-11-13T07:51:14Z</dcterms:modified>
</cp:coreProperties>
</file>